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ppt/presentation.xml" ContentType="application/vnd.openxmlformats-officedocument.presentationml.presentation.main+xml"/>
  <Override PartName="/ppt/viewProps.xml" ContentType="application/vnd.openxmlformats-officedocument.presentationml.viewProps+xml"/>
  <Override PartName="/ppt/slides/slide12.xml" ContentType="application/vnd.openxmlformats-officedocument.presentationml.slide+xml"/>
  <Override PartName="/ppt/slideLayouts/slideLayout18.xml" ContentType="application/vnd.openxmlformats-officedocument.presentationml.slideLayout+xml"/>
  <Override PartName="/ppt/slides/slide7.xml" ContentType="application/vnd.openxmlformats-officedocument.presentationml.slide+xml"/>
  <Override PartName="/ppt/slideLayouts/slideLayout7.xml" ContentType="application/vnd.openxmlformats-officedocument.presentationml.slideLayout+xml"/>
  <Override PartName="/ppt/slides/slide2.xml" ContentType="application/vnd.openxmlformats-officedocument.presentationml.slide+xml"/>
  <Override PartName="/ppt/slides/slide17.xml" ContentType="application/vnd.openxmlformats-officedocument.presentationml.slide+xml"/>
  <Override PartName="/ppt/slideLayouts/slideLayout2.xml" ContentType="application/vnd.openxmlformats-officedocument.presentationml.slideLayout+xml"/>
  <Override PartName="/ppt/notesSlides/notesSlide5.xml" ContentType="application/vnd.openxmlformats-officedocument.presentationml.notesSlide+xml"/>
  <Override PartName="/ppt/slides/slide8.xml" ContentType="application/vnd.openxmlformats-officedocument.presentationml.slide+xml"/>
  <Override PartName="/ppt/theme/theme1.xml" ContentType="application/vnd.openxmlformats-officedocument.theme+xml"/>
  <Override PartName="/ppt/slides/slide13.xml" ContentType="application/vnd.openxmlformats-officedocument.presentationml.slide+xml"/>
  <Override PartName="/ppt/slides/slide3.xml" ContentType="application/vnd.openxmlformats-officedocument.presentationml.slide+xml"/>
  <Override PartName="/ppt/tableStyles.xml" ContentType="application/vnd.openxmlformats-officedocument.presentationml.tableStyles+xml"/>
  <Override PartName="/ppt/slides/slide9.xml" ContentType="application/vnd.openxmlformats-officedocument.presentationml.slide+xml"/>
  <Override PartName="/ppt/notesSlides/notesSlide3.xml" ContentType="application/vnd.openxmlformats-officedocument.presentationml.notesSlide+xml"/>
  <Override PartName="/ppt/slides/slide4.xml" ContentType="application/vnd.openxmlformats-officedocument.presentationml.slide+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9.xml" ContentType="application/vnd.openxmlformats-officedocument.presentationml.slideLayout+xml"/>
  <Override PartName="/ppt/slideLayouts/slideLayout4.xml" ContentType="application/vnd.openxmlformats-officedocument.presentationml.slideLayout+xml"/>
  <Override PartName="/ppt/slideLayouts/slideLayout10.xml" ContentType="application/vnd.openxmlformats-officedocument.presentationml.slideLayout+xml"/>
  <Override PartName="/ppt/slideLayouts/slideLayout5.xml" ContentType="application/vnd.openxmlformats-officedocument.presentationml.slideLayout+xml"/>
  <Override PartName="/ppt/slideLayouts/slideLayout11.xml" ContentType="application/vnd.openxmlformats-officedocument.presentationml.slideLayout+xml"/>
  <Override PartName="/ppt/slideLayouts/slideLayout6.xml" ContentType="application/vnd.openxmlformats-officedocument.presentationml.slideLayout+xml"/>
  <Override PartName="/ppt/slideLayouts/slideLayout3.xml" ContentType="application/vnd.openxmlformats-officedocument.presentationml.slideLayout+xml"/>
  <Override PartName="/ppt/slideLayouts/slideLayout8.xml" ContentType="application/vnd.openxmlformats-officedocument.presentationml.slideLayout+xml"/>
  <Override PartName="/ppt/notesMasters/notesMaster1.xml" ContentType="application/vnd.openxmlformats-officedocument.presentationml.notesMaster+xml"/>
  <Override PartName="/ppt/theme/theme3.xml" ContentType="application/vnd.openxmlformats-officedocument.theme+xml"/>
  <Override PartName="/ppt/slides/slide14.xml" ContentType="application/vnd.openxmlformats-officedocument.presentationml.slide+xml"/>
  <Override PartName="/ppt/slideMasters/slideMaster2.xml" ContentType="application/vnd.openxmlformats-officedocument.presentationml.slideMaster+xml"/>
  <Override PartName="/ppt/slideLayouts/slideLayout20.xml" ContentType="application/vnd.openxmlformats-officedocument.presentationml.slideLayout+xml"/>
  <Override PartName="/ppt/slideLayouts/slideLayout15.xml" ContentType="application/vnd.openxmlformats-officedocument.presentationml.slideLayout+xml"/>
  <Override PartName="/ppt/slideLayouts/slideLayout21.xml" ContentType="application/vnd.openxmlformats-officedocument.presentationml.slideLayout+xml"/>
  <Override PartName="/ppt/slideLayouts/slideLayout16.xml" ContentType="application/vnd.openxmlformats-officedocument.presentationml.slideLayout+xml"/>
  <Override PartName="/ppt/slideLayouts/slideLayout22.xml" ContentType="application/vnd.openxmlformats-officedocument.presentationml.slideLayout+xml"/>
  <Override PartName="/ppt/slideLayouts/slideLayout17.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9.xml" ContentType="application/vnd.openxmlformats-officedocument.presentationml.slideLayout+xml"/>
  <Override PartName="/ppt/slides/slide15.xml" ContentType="application/vnd.openxmlformats-officedocument.presentationml.slide+xml"/>
  <Override PartName="/ppt/slides/slide10.xml" ContentType="application/vnd.openxmlformats-officedocument.presentationml.slide+xml"/>
  <Override PartName="/ppt/notesSlides/notesSlide4.xml" ContentType="application/vnd.openxmlformats-officedocument.presentationml.notesSlide+xml"/>
  <Override PartName="/ppt/slides/slide5.xml" ContentType="application/vnd.openxmlformats-officedocument.presentationml.slide+xml"/>
  <Override PartName="/ppt/presProps.xml" ContentType="application/vnd.openxmlformats-officedocument.presentationml.presProps+xml"/>
  <Override PartName="/ppt/slides/slide1.xml" ContentType="application/vnd.openxmlformats-officedocument.presentationml.slide+xml"/>
  <Override PartName="/ppt/notesSlides/notesSlide1.xml" ContentType="application/vnd.openxmlformats-officedocument.presentationml.notesSlide+xml"/>
  <Override PartName="/ppt/slides/slide16.xml" ContentType="application/vnd.openxmlformats-officedocument.presentationml.slide+xml"/>
  <Override PartName="/ppt/slides/slide11.xml" ContentType="application/vnd.openxmlformats-officedocument.presentationml.slide+xml"/>
  <Override PartName="/ppt/slides/slide6.xml" ContentType="application/vnd.openxmlformats-officedocument.presentationml.slide+xml"/>
  <Override PartName="/ppt/notesSlides/notesSlide2.xml" ContentType="application/vnd.openxmlformats-officedocument.presentationml.notesSlide+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notesMasterIdLst>
    <p:notesMasterId r:id="rId20"/>
  </p:notesMasterIdLst>
  <p:sldIdLst>
    <p:sldId id="263" r:id="rId3"/>
    <p:sldId id="2767" r:id="rId4"/>
    <p:sldId id="2768" r:id="rId5"/>
    <p:sldId id="2771" r:id="rId6"/>
    <p:sldId id="594" r:id="rId7"/>
    <p:sldId id="593" r:id="rId8"/>
    <p:sldId id="2769" r:id="rId9"/>
    <p:sldId id="2770" r:id="rId10"/>
    <p:sldId id="2765" r:id="rId11"/>
    <p:sldId id="623" r:id="rId12"/>
    <p:sldId id="588" r:id="rId13"/>
    <p:sldId id="420" r:id="rId14"/>
    <p:sldId id="423" r:id="rId15"/>
    <p:sldId id="271" r:id="rId16"/>
    <p:sldId id="421" r:id="rId17"/>
    <p:sldId id="422" r:id="rId18"/>
    <p:sldId id="2755"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CC"/>
    <a:srgbClr val="FF4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09" autoAdjust="0"/>
    <p:restoredTop sz="79722"/>
  </p:normalViewPr>
  <p:slideViewPr>
    <p:cSldViewPr snapToGrid="0">
      <p:cViewPr varScale="1">
        <p:scale>
          <a:sx n="90" d="100"/>
          <a:sy n="90" d="100"/>
        </p:scale>
        <p:origin x="1224"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customXml" Target="../customXml/item2.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customXml" Target="../customXml/item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 Id="rId27"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2"/>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2"/>
            <a:ext cx="2971800" cy="458788"/>
          </a:xfrm>
          <a:prstGeom prst="rect">
            <a:avLst/>
          </a:prstGeom>
        </p:spPr>
        <p:txBody>
          <a:bodyPr vert="horz" lIns="91440" tIns="45720" rIns="91440" bIns="45720" rtlCol="0"/>
          <a:lstStyle>
            <a:lvl1pPr algn="r">
              <a:defRPr sz="1200"/>
            </a:lvl1pPr>
          </a:lstStyle>
          <a:p>
            <a:fld id="{A9A2C54A-3C70-6D45-8944-B9BF35FACF7C}" type="datetimeFigureOut">
              <a:rPr kumimoji="1" lang="ja-JP" altLang="en-US" smtClean="0"/>
              <a:t>2025/2/10</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540507-CA8F-1F44-AB69-062FFD2B0FF7}" type="slidenum">
              <a:rPr kumimoji="1" lang="ja-JP" altLang="en-US" smtClean="0"/>
              <a:t>‹#›</a:t>
            </a:fld>
            <a:endParaRPr kumimoji="1" lang="ja-JP" altLang="en-US"/>
          </a:p>
        </p:txBody>
      </p:sp>
    </p:spTree>
    <p:extLst>
      <p:ext uri="{BB962C8B-B14F-4D97-AF65-F5344CB8AC3E}">
        <p14:creationId xmlns:p14="http://schemas.microsoft.com/office/powerpoint/2010/main" val="10010926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1143000"/>
            <a:ext cx="5486400" cy="3086100"/>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B8540507-CA8F-1F44-AB69-062FFD2B0FF7}" type="slidenum">
              <a:rPr kumimoji="1" lang="ja-JP" altLang="en-US" smtClean="0"/>
              <a:t>1</a:t>
            </a:fld>
            <a:endParaRPr kumimoji="1" lang="ja-JP" altLang="en-US"/>
          </a:p>
        </p:txBody>
      </p:sp>
    </p:spTree>
    <p:extLst>
      <p:ext uri="{BB962C8B-B14F-4D97-AF65-F5344CB8AC3E}">
        <p14:creationId xmlns:p14="http://schemas.microsoft.com/office/powerpoint/2010/main" val="36241662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B8540507-CA8F-1F44-AB69-062FFD2B0FF7}" type="slidenum">
              <a:rPr kumimoji="1" lang="ja-JP" altLang="en-US" smtClean="0"/>
              <a:t>6</a:t>
            </a:fld>
            <a:endParaRPr kumimoji="1" lang="ja-JP" altLang="en-US"/>
          </a:p>
        </p:txBody>
      </p:sp>
    </p:spTree>
    <p:extLst>
      <p:ext uri="{BB962C8B-B14F-4D97-AF65-F5344CB8AC3E}">
        <p14:creationId xmlns:p14="http://schemas.microsoft.com/office/powerpoint/2010/main" val="35895839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B8540507-CA8F-1F44-AB69-062FFD2B0FF7}" type="slidenum">
              <a:rPr kumimoji="1" lang="ja-JP" altLang="en-US" smtClean="0"/>
              <a:t>9</a:t>
            </a:fld>
            <a:endParaRPr kumimoji="1" lang="ja-JP" altLang="en-US"/>
          </a:p>
        </p:txBody>
      </p:sp>
    </p:spTree>
    <p:extLst>
      <p:ext uri="{BB962C8B-B14F-4D97-AF65-F5344CB8AC3E}">
        <p14:creationId xmlns:p14="http://schemas.microsoft.com/office/powerpoint/2010/main" val="28391031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B8540507-CA8F-1F44-AB69-062FFD2B0FF7}" type="slidenum">
              <a:rPr kumimoji="1" lang="ja-JP" altLang="en-US" smtClean="0"/>
              <a:t>10</a:t>
            </a:fld>
            <a:endParaRPr kumimoji="1" lang="ja-JP" altLang="en-US"/>
          </a:p>
        </p:txBody>
      </p:sp>
    </p:spTree>
    <p:extLst>
      <p:ext uri="{BB962C8B-B14F-4D97-AF65-F5344CB8AC3E}">
        <p14:creationId xmlns:p14="http://schemas.microsoft.com/office/powerpoint/2010/main" val="28437511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1143000"/>
            <a:ext cx="5486400" cy="3086100"/>
          </a:xfrm>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B8540507-CA8F-1F44-AB69-062FFD2B0FF7}" type="slidenum">
              <a:rPr kumimoji="1" lang="ja-JP" altLang="en-US" smtClean="0"/>
              <a:t>17</a:t>
            </a:fld>
            <a:endParaRPr kumimoji="1" lang="ja-JP" altLang="en-US"/>
          </a:p>
        </p:txBody>
      </p:sp>
    </p:spTree>
    <p:extLst>
      <p:ext uri="{BB962C8B-B14F-4D97-AF65-F5344CB8AC3E}">
        <p14:creationId xmlns:p14="http://schemas.microsoft.com/office/powerpoint/2010/main" val="20282401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3117C267-1E03-4472-B481-8F3853FC4BCE}" type="datetime1">
              <a:rPr kumimoji="1" lang="ja-JP" altLang="en-US" smtClean="0"/>
              <a:t>2025/2/10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7E5972D-A0AF-46CE-8DED-30C059512C1A}" type="slidenum">
              <a:rPr kumimoji="1" lang="ja-JP" altLang="en-US" smtClean="0"/>
              <a:t>‹#›</a:t>
            </a:fld>
            <a:endParaRPr kumimoji="1" lang="ja-JP" altLang="en-US"/>
          </a:p>
        </p:txBody>
      </p:sp>
    </p:spTree>
    <p:extLst>
      <p:ext uri="{BB962C8B-B14F-4D97-AF65-F5344CB8AC3E}">
        <p14:creationId xmlns:p14="http://schemas.microsoft.com/office/powerpoint/2010/main" val="8448881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5D99D7F-8046-40E9-8734-B94B2CF9E3C3}" type="datetime1">
              <a:rPr kumimoji="1" lang="ja-JP" altLang="en-US" smtClean="0"/>
              <a:t>2025/2/10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7E5972D-A0AF-46CE-8DED-30C059512C1A}" type="slidenum">
              <a:rPr kumimoji="1" lang="ja-JP" altLang="en-US" smtClean="0"/>
              <a:t>‹#›</a:t>
            </a:fld>
            <a:endParaRPr kumimoji="1" lang="ja-JP" altLang="en-US"/>
          </a:p>
        </p:txBody>
      </p:sp>
    </p:spTree>
    <p:extLst>
      <p:ext uri="{BB962C8B-B14F-4D97-AF65-F5344CB8AC3E}">
        <p14:creationId xmlns:p14="http://schemas.microsoft.com/office/powerpoint/2010/main" val="5478167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647477C-12B4-4D96-B3D3-5503ADB64DAB}" type="datetime1">
              <a:rPr kumimoji="1" lang="ja-JP" altLang="en-US" smtClean="0"/>
              <a:t>2025/2/10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7E5972D-A0AF-46CE-8DED-30C059512C1A}" type="slidenum">
              <a:rPr kumimoji="1" lang="ja-JP" altLang="en-US" smtClean="0"/>
              <a:t>‹#›</a:t>
            </a:fld>
            <a:endParaRPr kumimoji="1" lang="ja-JP" altLang="en-US"/>
          </a:p>
        </p:txBody>
      </p:sp>
    </p:spTree>
    <p:extLst>
      <p:ext uri="{BB962C8B-B14F-4D97-AF65-F5344CB8AC3E}">
        <p14:creationId xmlns:p14="http://schemas.microsoft.com/office/powerpoint/2010/main" val="18261627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3117C267-1E03-4472-B481-8F3853FC4BCE}" type="datetime1">
              <a:rPr kumimoji="1" lang="ja-JP" altLang="en-US" smtClean="0"/>
              <a:t>2025/2/10</a:t>
            </a:fld>
            <a:endParaRPr kumimoji="1" lang="ja-JP" altLang="en-US"/>
          </a:p>
        </p:txBody>
      </p:sp>
      <p:sp>
        <p:nvSpPr>
          <p:cNvPr id="5" name="Footer Placeholder 4"/>
          <p:cNvSpPr>
            <a:spLocks noGrp="1"/>
          </p:cNvSpPr>
          <p:nvPr>
            <p:ph type="ftr" sz="quarter" idx="11"/>
          </p:nvPr>
        </p:nvSpPr>
        <p:spPr/>
        <p:txBody>
          <a:bodyPr/>
          <a:lstStyle>
            <a:lvl1pPr>
              <a:defRPr>
                <a:solidFill>
                  <a:srgbClr val="FFFFFF"/>
                </a:solidFill>
              </a:defRPr>
            </a:lvl1pPr>
          </a:lstStyle>
          <a:p>
            <a:endParaRPr kumimoji="1" lang="ja-JP" alt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37E5972D-A0AF-46CE-8DED-30C059512C1A}" type="slidenum">
              <a:rPr kumimoji="1" lang="ja-JP" altLang="en-US" smtClean="0"/>
              <a:t>‹#›</a:t>
            </a:fld>
            <a:endParaRPr kumimoji="1" lang="ja-JP" altLang="en-US"/>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92736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A4AF977-8F19-4EA0-9B57-C962E5841F9D}" type="datetime1">
              <a:rPr kumimoji="1" lang="ja-JP" altLang="en-US" smtClean="0"/>
              <a:t>2025/2/10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7E5972D-A0AF-46CE-8DED-30C059512C1A}" type="slidenum">
              <a:rPr kumimoji="1" lang="ja-JP" altLang="en-US" smtClean="0"/>
              <a:t>‹#›</a:t>
            </a:fld>
            <a:endParaRPr kumimoji="1" lang="ja-JP" altLang="en-US"/>
          </a:p>
        </p:txBody>
      </p:sp>
    </p:spTree>
    <p:extLst>
      <p:ext uri="{BB962C8B-B14F-4D97-AF65-F5344CB8AC3E}">
        <p14:creationId xmlns:p14="http://schemas.microsoft.com/office/powerpoint/2010/main" val="2138604825"/>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39C8A25A-6591-4CBF-A92B-373923E5DC61}" type="datetime1">
              <a:rPr kumimoji="1" lang="ja-JP" altLang="en-US" smtClean="0"/>
              <a:t>2025/2/10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7E5972D-A0AF-46CE-8DED-30C059512C1A}" type="slidenum">
              <a:rPr kumimoji="1" lang="ja-JP" altLang="en-US" smtClean="0"/>
              <a:t>‹#›</a:t>
            </a:fld>
            <a:endParaRPr kumimoji="1" lang="ja-JP" altLang="en-US"/>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96116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64275B23-CF25-4CA1-8F7E-11300C568946}" type="datetime1">
              <a:rPr kumimoji="1" lang="ja-JP" altLang="en-US" smtClean="0"/>
              <a:t>2025/2/10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7E5972D-A0AF-46CE-8DED-30C059512C1A}" type="slidenum">
              <a:rPr kumimoji="1" lang="ja-JP" altLang="en-US" smtClean="0"/>
              <a:t>‹#›</a:t>
            </a:fld>
            <a:endParaRPr kumimoji="1" lang="ja-JP" altLang="en-US"/>
          </a:p>
        </p:txBody>
      </p:sp>
    </p:spTree>
    <p:extLst>
      <p:ext uri="{BB962C8B-B14F-4D97-AF65-F5344CB8AC3E}">
        <p14:creationId xmlns:p14="http://schemas.microsoft.com/office/powerpoint/2010/main" val="28991683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EB31859A-4BF7-4604-948A-EF8B774B4BE6}" type="datetime1">
              <a:rPr kumimoji="1" lang="ja-JP" altLang="en-US" smtClean="0"/>
              <a:t>2025/2/10</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37E5972D-A0AF-46CE-8DED-30C059512C1A}" type="slidenum">
              <a:rPr kumimoji="1" lang="ja-JP" altLang="en-US" smtClean="0"/>
              <a:t>‹#›</a:t>
            </a:fld>
            <a:endParaRPr kumimoji="1" lang="ja-JP" altLang="en-US"/>
          </a:p>
        </p:txBody>
      </p:sp>
    </p:spTree>
    <p:extLst>
      <p:ext uri="{BB962C8B-B14F-4D97-AF65-F5344CB8AC3E}">
        <p14:creationId xmlns:p14="http://schemas.microsoft.com/office/powerpoint/2010/main" val="1811950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C09AAEE9-1047-4C4C-A583-1D57935D72EE}" type="datetime1">
              <a:rPr kumimoji="1" lang="ja-JP" altLang="en-US" smtClean="0"/>
              <a:t>2025/2/10</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37E5972D-A0AF-46CE-8DED-30C059512C1A}" type="slidenum">
              <a:rPr kumimoji="1" lang="ja-JP" altLang="en-US" smtClean="0"/>
              <a:t>‹#›</a:t>
            </a:fld>
            <a:endParaRPr kumimoji="1" lang="ja-JP" altLang="en-US"/>
          </a:p>
        </p:txBody>
      </p:sp>
    </p:spTree>
    <p:extLst>
      <p:ext uri="{BB962C8B-B14F-4D97-AF65-F5344CB8AC3E}">
        <p14:creationId xmlns:p14="http://schemas.microsoft.com/office/powerpoint/2010/main" val="20074323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169868-E563-4B17-B2CB-EBAC732CFD5B}" type="datetime1">
              <a:rPr kumimoji="1" lang="ja-JP" altLang="en-US" smtClean="0"/>
              <a:t>2025/2/10</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37E5972D-A0AF-46CE-8DED-30C059512C1A}" type="slidenum">
              <a:rPr kumimoji="1" lang="ja-JP" altLang="en-US" smtClean="0"/>
              <a:t>‹#›</a:t>
            </a:fld>
            <a:endParaRPr kumimoji="1" lang="ja-JP" altLang="en-US"/>
          </a:p>
        </p:txBody>
      </p:sp>
    </p:spTree>
    <p:extLst>
      <p:ext uri="{BB962C8B-B14F-4D97-AF65-F5344CB8AC3E}">
        <p14:creationId xmlns:p14="http://schemas.microsoft.com/office/powerpoint/2010/main" val="29960497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ja-JP" altLang="en-US"/>
              <a:t>マスター タイトルの書式設定</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CDB34A0-B8D8-4471-8BBD-566A3DD1C74B}" type="datetime1">
              <a:rPr kumimoji="1" lang="ja-JP" altLang="en-US" smtClean="0"/>
              <a:t>2025/2/10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7E5972D-A0AF-46CE-8DED-30C059512C1A}" type="slidenum">
              <a:rPr kumimoji="1" lang="ja-JP" altLang="en-US" smtClean="0"/>
              <a:t>‹#›</a:t>
            </a:fld>
            <a:endParaRPr kumimoji="1" lang="ja-JP" altLang="en-US"/>
          </a:p>
        </p:txBody>
      </p:sp>
    </p:spTree>
    <p:extLst>
      <p:ext uri="{BB962C8B-B14F-4D97-AF65-F5344CB8AC3E}">
        <p14:creationId xmlns:p14="http://schemas.microsoft.com/office/powerpoint/2010/main" val="36718491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A4AF977-8F19-4EA0-9B57-C962E5841F9D}" type="datetime1">
              <a:rPr kumimoji="1" lang="ja-JP" altLang="en-US" smtClean="0"/>
              <a:t>2025/2/10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7E5972D-A0AF-46CE-8DED-30C059512C1A}" type="slidenum">
              <a:rPr kumimoji="1" lang="ja-JP" altLang="en-US" smtClean="0"/>
              <a:t>‹#›</a:t>
            </a:fld>
            <a:endParaRPr kumimoji="1" lang="ja-JP" altLang="en-US"/>
          </a:p>
        </p:txBody>
      </p:sp>
    </p:spTree>
    <p:extLst>
      <p:ext uri="{BB962C8B-B14F-4D97-AF65-F5344CB8AC3E}">
        <p14:creationId xmlns:p14="http://schemas.microsoft.com/office/powerpoint/2010/main" val="11177665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654AF98D-D08E-41E5-9132-EE80B7CCF9E1}" type="datetime1">
              <a:rPr kumimoji="1" lang="ja-JP" altLang="en-US" smtClean="0"/>
              <a:t>2025/2/10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7E5972D-A0AF-46CE-8DED-30C059512C1A}" type="slidenum">
              <a:rPr kumimoji="1" lang="ja-JP" altLang="en-US" smtClean="0"/>
              <a:t>‹#›</a:t>
            </a:fld>
            <a:endParaRPr kumimoji="1" lang="ja-JP" altLang="en-US"/>
          </a:p>
        </p:txBody>
      </p:sp>
    </p:spTree>
    <p:extLst>
      <p:ext uri="{BB962C8B-B14F-4D97-AF65-F5344CB8AC3E}">
        <p14:creationId xmlns:p14="http://schemas.microsoft.com/office/powerpoint/2010/main" val="25070214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5D99D7F-8046-40E9-8734-B94B2CF9E3C3}" type="datetime1">
              <a:rPr kumimoji="1" lang="ja-JP" altLang="en-US" smtClean="0"/>
              <a:t>2025/2/10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7E5972D-A0AF-46CE-8DED-30C059512C1A}" type="slidenum">
              <a:rPr kumimoji="1" lang="ja-JP" altLang="en-US" smtClean="0"/>
              <a:t>‹#›</a:t>
            </a:fld>
            <a:endParaRPr kumimoji="1" lang="ja-JP" altLang="en-US"/>
          </a:p>
        </p:txBody>
      </p:sp>
    </p:spTree>
    <p:extLst>
      <p:ext uri="{BB962C8B-B14F-4D97-AF65-F5344CB8AC3E}">
        <p14:creationId xmlns:p14="http://schemas.microsoft.com/office/powerpoint/2010/main" val="23286490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647477C-12B4-4D96-B3D3-5503ADB64DAB}" type="datetime1">
              <a:rPr kumimoji="1" lang="ja-JP" altLang="en-US" smtClean="0"/>
              <a:t>2025/2/10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7E5972D-A0AF-46CE-8DED-30C059512C1A}" type="slidenum">
              <a:rPr kumimoji="1" lang="ja-JP" altLang="en-US" smtClean="0"/>
              <a:t>‹#›</a:t>
            </a:fld>
            <a:endParaRPr kumimoji="1" lang="ja-JP" altLang="en-US"/>
          </a:p>
        </p:txBody>
      </p:sp>
    </p:spTree>
    <p:extLst>
      <p:ext uri="{BB962C8B-B14F-4D97-AF65-F5344CB8AC3E}">
        <p14:creationId xmlns:p14="http://schemas.microsoft.com/office/powerpoint/2010/main" val="9213184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39C8A25A-6591-4CBF-A92B-373923E5DC61}" type="datetime1">
              <a:rPr kumimoji="1" lang="ja-JP" altLang="en-US" smtClean="0"/>
              <a:t>2025/2/10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7E5972D-A0AF-46CE-8DED-30C059512C1A}" type="slidenum">
              <a:rPr kumimoji="1" lang="ja-JP" altLang="en-US" smtClean="0"/>
              <a:t>‹#›</a:t>
            </a:fld>
            <a:endParaRPr kumimoji="1" lang="ja-JP" altLang="en-US"/>
          </a:p>
        </p:txBody>
      </p:sp>
    </p:spTree>
    <p:extLst>
      <p:ext uri="{BB962C8B-B14F-4D97-AF65-F5344CB8AC3E}">
        <p14:creationId xmlns:p14="http://schemas.microsoft.com/office/powerpoint/2010/main" val="29414711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64275B23-CF25-4CA1-8F7E-11300C568946}" type="datetime1">
              <a:rPr kumimoji="1" lang="ja-JP" altLang="en-US" smtClean="0"/>
              <a:t>2025/2/10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7E5972D-A0AF-46CE-8DED-30C059512C1A}" type="slidenum">
              <a:rPr kumimoji="1" lang="ja-JP" altLang="en-US" smtClean="0"/>
              <a:t>‹#›</a:t>
            </a:fld>
            <a:endParaRPr kumimoji="1" lang="ja-JP" altLang="en-US"/>
          </a:p>
        </p:txBody>
      </p:sp>
    </p:spTree>
    <p:extLst>
      <p:ext uri="{BB962C8B-B14F-4D97-AF65-F5344CB8AC3E}">
        <p14:creationId xmlns:p14="http://schemas.microsoft.com/office/powerpoint/2010/main" val="9222067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839788" y="2505075"/>
            <a:ext cx="515778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172200" y="2505075"/>
            <a:ext cx="51831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EB31859A-4BF7-4604-948A-EF8B774B4BE6}" type="datetime1">
              <a:rPr kumimoji="1" lang="ja-JP" altLang="en-US" smtClean="0"/>
              <a:t>2025/2/10</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37E5972D-A0AF-46CE-8DED-30C059512C1A}" type="slidenum">
              <a:rPr kumimoji="1" lang="ja-JP" altLang="en-US" smtClean="0"/>
              <a:t>‹#›</a:t>
            </a:fld>
            <a:endParaRPr kumimoji="1" lang="ja-JP" altLang="en-US"/>
          </a:p>
        </p:txBody>
      </p:sp>
    </p:spTree>
    <p:extLst>
      <p:ext uri="{BB962C8B-B14F-4D97-AF65-F5344CB8AC3E}">
        <p14:creationId xmlns:p14="http://schemas.microsoft.com/office/powerpoint/2010/main" val="16463180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C09AAEE9-1047-4C4C-A583-1D57935D72EE}" type="datetime1">
              <a:rPr kumimoji="1" lang="ja-JP" altLang="en-US" smtClean="0"/>
              <a:t>2025/2/10</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37E5972D-A0AF-46CE-8DED-30C059512C1A}" type="slidenum">
              <a:rPr kumimoji="1" lang="ja-JP" altLang="en-US" smtClean="0"/>
              <a:t>‹#›</a:t>
            </a:fld>
            <a:endParaRPr kumimoji="1" lang="ja-JP" altLang="en-US"/>
          </a:p>
        </p:txBody>
      </p:sp>
    </p:spTree>
    <p:extLst>
      <p:ext uri="{BB962C8B-B14F-4D97-AF65-F5344CB8AC3E}">
        <p14:creationId xmlns:p14="http://schemas.microsoft.com/office/powerpoint/2010/main" val="11692847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169868-E563-4B17-B2CB-EBAC732CFD5B}" type="datetime1">
              <a:rPr kumimoji="1" lang="ja-JP" altLang="en-US" smtClean="0"/>
              <a:t>2025/2/10</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37E5972D-A0AF-46CE-8DED-30C059512C1A}" type="slidenum">
              <a:rPr kumimoji="1" lang="ja-JP" altLang="en-US" smtClean="0"/>
              <a:t>‹#›</a:t>
            </a:fld>
            <a:endParaRPr kumimoji="1" lang="ja-JP" altLang="en-US"/>
          </a:p>
        </p:txBody>
      </p:sp>
    </p:spTree>
    <p:extLst>
      <p:ext uri="{BB962C8B-B14F-4D97-AF65-F5344CB8AC3E}">
        <p14:creationId xmlns:p14="http://schemas.microsoft.com/office/powerpoint/2010/main" val="35144968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CDB34A0-B8D8-4471-8BBD-566A3DD1C74B}" type="datetime1">
              <a:rPr kumimoji="1" lang="ja-JP" altLang="en-US" smtClean="0"/>
              <a:t>2025/2/10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7E5972D-A0AF-46CE-8DED-30C059512C1A}" type="slidenum">
              <a:rPr kumimoji="1" lang="ja-JP" altLang="en-US" smtClean="0"/>
              <a:t>‹#›</a:t>
            </a:fld>
            <a:endParaRPr kumimoji="1" lang="ja-JP" altLang="en-US"/>
          </a:p>
        </p:txBody>
      </p:sp>
    </p:spTree>
    <p:extLst>
      <p:ext uri="{BB962C8B-B14F-4D97-AF65-F5344CB8AC3E}">
        <p14:creationId xmlns:p14="http://schemas.microsoft.com/office/powerpoint/2010/main" val="11931002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654AF98D-D08E-41E5-9132-EE80B7CCF9E1}" type="datetime1">
              <a:rPr kumimoji="1" lang="ja-JP" altLang="en-US" smtClean="0"/>
              <a:t>2025/2/10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7E5972D-A0AF-46CE-8DED-30C059512C1A}" type="slidenum">
              <a:rPr kumimoji="1" lang="ja-JP" altLang="en-US" smtClean="0"/>
              <a:t>‹#›</a:t>
            </a:fld>
            <a:endParaRPr kumimoji="1" lang="ja-JP" altLang="en-US"/>
          </a:p>
        </p:txBody>
      </p:sp>
    </p:spTree>
    <p:extLst>
      <p:ext uri="{BB962C8B-B14F-4D97-AF65-F5344CB8AC3E}">
        <p14:creationId xmlns:p14="http://schemas.microsoft.com/office/powerpoint/2010/main" val="32222004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D64F95-B0E9-4AFE-946C-0CB6D7848C15}" type="datetime1">
              <a:rPr kumimoji="1" lang="ja-JP" altLang="en-US" smtClean="0"/>
              <a:t>2025/2/10</a:t>
            </a:fld>
            <a:endParaRPr kumimoji="1" lang="ja-JP"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E5972D-A0AF-46CE-8DED-30C059512C1A}" type="slidenum">
              <a:rPr kumimoji="1" lang="ja-JP" altLang="en-US" smtClean="0"/>
              <a:t>‹#›</a:t>
            </a:fld>
            <a:endParaRPr kumimoji="1" lang="ja-JP" altLang="en-US"/>
          </a:p>
        </p:txBody>
      </p:sp>
    </p:spTree>
    <p:extLst>
      <p:ext uri="{BB962C8B-B14F-4D97-AF65-F5344CB8AC3E}">
        <p14:creationId xmlns:p14="http://schemas.microsoft.com/office/powerpoint/2010/main" val="295497051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13D64F95-B0E9-4AFE-946C-0CB6D7848C15}" type="datetime1">
              <a:rPr kumimoji="1" lang="ja-JP" altLang="en-US" smtClean="0"/>
              <a:t>2025/2/10</a:t>
            </a:fld>
            <a:endParaRPr kumimoji="1" lang="ja-JP" altLang="en-US"/>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kumimoji="1" lang="ja-JP" altLang="en-US"/>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37E5972D-A0AF-46CE-8DED-30C059512C1A}" type="slidenum">
              <a:rPr kumimoji="1" lang="ja-JP" altLang="en-US" smtClean="0"/>
              <a:t>‹#›</a:t>
            </a:fld>
            <a:endParaRPr kumimoji="1" lang="ja-JP" altLang="en-US"/>
          </a:p>
        </p:txBody>
      </p:sp>
    </p:spTree>
    <p:extLst>
      <p:ext uri="{BB962C8B-B14F-4D97-AF65-F5344CB8AC3E}">
        <p14:creationId xmlns:p14="http://schemas.microsoft.com/office/powerpoint/2010/main" val="101266793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defTabSz="914400" rtl="0" eaLnBrk="1" latinLnBrk="0" hangingPunct="1">
        <a:lnSpc>
          <a:spcPct val="90000"/>
        </a:lnSpc>
        <a:spcBef>
          <a:spcPct val="0"/>
        </a:spcBef>
        <a:buNone/>
        <a:defRPr kumimoji="1"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kumimoji="1"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kumimoji="1"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kumimoji="1"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kumimoji="1"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kumimoji="1"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kumimoji="1"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kumimoji="1"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kumimoji="1"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kumimoji="1" sz="1600" kern="1200">
          <a:solidFill>
            <a:schemeClr val="accent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a:extLst>
              <a:ext uri="{FF2B5EF4-FFF2-40B4-BE49-F238E27FC236}">
                <a16:creationId xmlns:a16="http://schemas.microsoft.com/office/drawing/2014/main" id="{69A3301F-19D8-E185-D3D9-232E1CE0DB66}"/>
              </a:ext>
            </a:extLst>
          </p:cNvPr>
          <p:cNvSpPr txBox="1">
            <a:spLocks/>
          </p:cNvSpPr>
          <p:nvPr/>
        </p:nvSpPr>
        <p:spPr>
          <a:xfrm>
            <a:off x="519894" y="1380144"/>
            <a:ext cx="11152211" cy="3258207"/>
          </a:xfrm>
          <a:prstGeom prst="rect">
            <a:avLst/>
          </a:prstGeom>
        </p:spPr>
        <p:txBody>
          <a:bodyPr vert="horz" lIns="112542" tIns="56271" rIns="112542" bIns="56271"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4800" b="1" dirty="0">
                <a:solidFill>
                  <a:schemeClr val="bg2">
                    <a:lumMod val="25000"/>
                  </a:schemeClr>
                </a:solidFill>
                <a:latin typeface="BIZ UDPゴシック" panose="020B0400000000000000" pitchFamily="50" charset="-128"/>
                <a:ea typeface="BIZ UDPゴシック" panose="020B0400000000000000" pitchFamily="50" charset="-128"/>
              </a:rPr>
              <a:t>令和６年度　</a:t>
            </a:r>
            <a:endParaRPr lang="en-US" altLang="ja-JP" sz="4800" b="1" dirty="0">
              <a:solidFill>
                <a:schemeClr val="bg2">
                  <a:lumMod val="25000"/>
                </a:schemeClr>
              </a:solidFill>
              <a:latin typeface="BIZ UDPゴシック" panose="020B0400000000000000" pitchFamily="50" charset="-128"/>
              <a:ea typeface="BIZ UDPゴシック" panose="020B0400000000000000" pitchFamily="50" charset="-128"/>
            </a:endParaRPr>
          </a:p>
          <a:p>
            <a:endParaRPr lang="en-US" altLang="ja-JP" sz="4800" b="1" dirty="0">
              <a:solidFill>
                <a:schemeClr val="bg2">
                  <a:lumMod val="25000"/>
                </a:schemeClr>
              </a:solidFill>
              <a:latin typeface="BIZ UDPゴシック" panose="020B0400000000000000" pitchFamily="50" charset="-128"/>
              <a:ea typeface="BIZ UDPゴシック" panose="020B0400000000000000" pitchFamily="50" charset="-128"/>
            </a:endParaRPr>
          </a:p>
          <a:p>
            <a:r>
              <a:rPr lang="ja-JP" altLang="en-US" sz="4800" b="1" dirty="0">
                <a:solidFill>
                  <a:schemeClr val="bg2">
                    <a:lumMod val="25000"/>
                  </a:schemeClr>
                </a:solidFill>
                <a:latin typeface="BIZ UDPゴシック" panose="020B0400000000000000" pitchFamily="50" charset="-128"/>
                <a:ea typeface="BIZ UDPゴシック" panose="020B0400000000000000" pitchFamily="50" charset="-128"/>
              </a:rPr>
              <a:t>相談支援従事者指導者養成研修</a:t>
            </a:r>
            <a:endParaRPr lang="en-US" altLang="ja-JP" sz="4800" b="1" dirty="0">
              <a:solidFill>
                <a:schemeClr val="bg2">
                  <a:lumMod val="25000"/>
                </a:schemeClr>
              </a:solidFill>
              <a:latin typeface="BIZ UDPゴシック" panose="020B0400000000000000" pitchFamily="50" charset="-128"/>
              <a:ea typeface="BIZ UDPゴシック" panose="020B0400000000000000" pitchFamily="50" charset="-128"/>
            </a:endParaRPr>
          </a:p>
          <a:p>
            <a:endParaRPr lang="en-US" altLang="ja-JP" sz="4000" b="1" dirty="0">
              <a:solidFill>
                <a:schemeClr val="bg2">
                  <a:lumMod val="25000"/>
                </a:schemeClr>
              </a:solidFill>
              <a:latin typeface="BIZ UDPゴシック" panose="020B0400000000000000" pitchFamily="50" charset="-128"/>
              <a:ea typeface="BIZ UDPゴシック" panose="020B0400000000000000" pitchFamily="50" charset="-128"/>
            </a:endParaRPr>
          </a:p>
          <a:p>
            <a:r>
              <a:rPr lang="ja-JP" altLang="en-US" sz="4000" b="1" dirty="0">
                <a:solidFill>
                  <a:schemeClr val="bg2">
                    <a:lumMod val="25000"/>
                  </a:schemeClr>
                </a:solidFill>
                <a:latin typeface="BIZ UDPゴシック" panose="020B0400000000000000" pitchFamily="50" charset="-128"/>
                <a:ea typeface="BIZ UDPゴシック" panose="020B0400000000000000" pitchFamily="50" charset="-128"/>
              </a:rPr>
              <a:t>令和</a:t>
            </a:r>
            <a:r>
              <a:rPr lang="en-US" altLang="ja-JP" sz="4000" b="1" dirty="0">
                <a:solidFill>
                  <a:schemeClr val="bg2">
                    <a:lumMod val="25000"/>
                  </a:schemeClr>
                </a:solidFill>
                <a:latin typeface="BIZ UDPゴシック" panose="020B0400000000000000" pitchFamily="50" charset="-128"/>
                <a:ea typeface="BIZ UDPゴシック" panose="020B0400000000000000" pitchFamily="50" charset="-128"/>
              </a:rPr>
              <a:t>7</a:t>
            </a:r>
            <a:r>
              <a:rPr lang="ja-JP" altLang="en-US" sz="4000" b="1" dirty="0">
                <a:solidFill>
                  <a:schemeClr val="bg2">
                    <a:lumMod val="25000"/>
                  </a:schemeClr>
                </a:solidFill>
                <a:latin typeface="BIZ UDPゴシック" panose="020B0400000000000000" pitchFamily="50" charset="-128"/>
                <a:ea typeface="BIZ UDPゴシック" panose="020B0400000000000000" pitchFamily="50" charset="-128"/>
              </a:rPr>
              <a:t>年</a:t>
            </a:r>
            <a:r>
              <a:rPr lang="en-US" altLang="ja-JP" sz="4000" b="1" dirty="0">
                <a:solidFill>
                  <a:schemeClr val="bg2">
                    <a:lumMod val="25000"/>
                  </a:schemeClr>
                </a:solidFill>
                <a:latin typeface="BIZ UDPゴシック" panose="020B0400000000000000" pitchFamily="50" charset="-128"/>
                <a:ea typeface="BIZ UDPゴシック" panose="020B0400000000000000" pitchFamily="50" charset="-128"/>
              </a:rPr>
              <a:t>3</a:t>
            </a:r>
            <a:r>
              <a:rPr lang="ja-JP" altLang="en-US" sz="4000" b="1" dirty="0">
                <a:solidFill>
                  <a:schemeClr val="bg2">
                    <a:lumMod val="25000"/>
                  </a:schemeClr>
                </a:solidFill>
                <a:latin typeface="BIZ UDPゴシック" panose="020B0400000000000000" pitchFamily="50" charset="-128"/>
                <a:ea typeface="BIZ UDPゴシック" panose="020B0400000000000000" pitchFamily="50" charset="-128"/>
              </a:rPr>
              <a:t>月</a:t>
            </a:r>
            <a:r>
              <a:rPr lang="en-US" altLang="ja-JP" sz="4000" b="1" dirty="0">
                <a:solidFill>
                  <a:schemeClr val="bg2">
                    <a:lumMod val="25000"/>
                  </a:schemeClr>
                </a:solidFill>
                <a:latin typeface="BIZ UDPゴシック" panose="020B0400000000000000" pitchFamily="50" charset="-128"/>
                <a:ea typeface="BIZ UDPゴシック" panose="020B0400000000000000" pitchFamily="50" charset="-128"/>
              </a:rPr>
              <a:t>7</a:t>
            </a:r>
            <a:r>
              <a:rPr lang="ja-JP" altLang="en-US" sz="4000" b="1" dirty="0">
                <a:solidFill>
                  <a:schemeClr val="bg2">
                    <a:lumMod val="25000"/>
                  </a:schemeClr>
                </a:solidFill>
                <a:latin typeface="BIZ UDPゴシック" panose="020B0400000000000000" pitchFamily="50" charset="-128"/>
                <a:ea typeface="BIZ UDPゴシック" panose="020B0400000000000000" pitchFamily="50" charset="-128"/>
              </a:rPr>
              <a:t>日（金）</a:t>
            </a:r>
            <a:endParaRPr lang="en-US" altLang="ja-JP" sz="4000" b="1" dirty="0">
              <a:solidFill>
                <a:schemeClr val="bg2">
                  <a:lumMod val="25000"/>
                </a:schemeClr>
              </a:solidFill>
              <a:latin typeface="BIZ UDPゴシック" panose="020B0400000000000000" pitchFamily="50" charset="-128"/>
              <a:ea typeface="BIZ UDPゴシック" panose="020B0400000000000000" pitchFamily="50" charset="-128"/>
            </a:endParaRPr>
          </a:p>
          <a:p>
            <a:endParaRPr lang="en-US" altLang="ja-JP" sz="4800" b="1" dirty="0">
              <a:solidFill>
                <a:schemeClr val="bg2">
                  <a:lumMod val="25000"/>
                </a:schemeClr>
              </a:solidFill>
              <a:latin typeface="BIZ UDPゴシック" panose="020B0400000000000000" pitchFamily="50" charset="-128"/>
              <a:ea typeface="BIZ UDPゴシック" panose="020B0400000000000000" pitchFamily="50" charset="-128"/>
            </a:endParaRPr>
          </a:p>
          <a:p>
            <a:r>
              <a:rPr lang="ja-JP" altLang="en-US" sz="4800" b="1" dirty="0">
                <a:solidFill>
                  <a:schemeClr val="bg2">
                    <a:lumMod val="25000"/>
                  </a:schemeClr>
                </a:solidFill>
                <a:latin typeface="BIZ UDPゴシック" panose="020B0400000000000000" pitchFamily="50" charset="-128"/>
                <a:ea typeface="BIZ UDPゴシック" panose="020B0400000000000000" pitchFamily="50" charset="-128"/>
              </a:rPr>
              <a:t>ケアマネジメント基礎コースガイダンス</a:t>
            </a:r>
          </a:p>
        </p:txBody>
      </p:sp>
      <p:sp>
        <p:nvSpPr>
          <p:cNvPr id="7" name="スライド番号プレースホルダー 6">
            <a:extLst>
              <a:ext uri="{FF2B5EF4-FFF2-40B4-BE49-F238E27FC236}">
                <a16:creationId xmlns:a16="http://schemas.microsoft.com/office/drawing/2014/main" id="{F73EFB87-E72C-FB81-F5C1-6D3A79F6C801}"/>
              </a:ext>
            </a:extLst>
          </p:cNvPr>
          <p:cNvSpPr>
            <a:spLocks noGrp="1"/>
          </p:cNvSpPr>
          <p:nvPr>
            <p:ph type="sldNum" sz="quarter" idx="12"/>
          </p:nvPr>
        </p:nvSpPr>
        <p:spPr/>
        <p:txBody>
          <a:bodyPr/>
          <a:lstStyle/>
          <a:p>
            <a:fld id="{37E5972D-A0AF-46CE-8DED-30C059512C1A}" type="slidenum">
              <a:rPr kumimoji="1" lang="ja-JP" altLang="en-US" smtClean="0"/>
              <a:t>1</a:t>
            </a:fld>
            <a:endParaRPr kumimoji="1" lang="ja-JP" altLang="en-US"/>
          </a:p>
        </p:txBody>
      </p:sp>
      <p:sp>
        <p:nvSpPr>
          <p:cNvPr id="2" name="テキスト ボックス 1">
            <a:extLst>
              <a:ext uri="{FF2B5EF4-FFF2-40B4-BE49-F238E27FC236}">
                <a16:creationId xmlns:a16="http://schemas.microsoft.com/office/drawing/2014/main" id="{9947758B-C4FE-4879-E7FF-1F05441A4CC9}"/>
              </a:ext>
            </a:extLst>
          </p:cNvPr>
          <p:cNvSpPr txBox="1"/>
          <p:nvPr/>
        </p:nvSpPr>
        <p:spPr>
          <a:xfrm>
            <a:off x="5664496" y="5902986"/>
            <a:ext cx="5561714" cy="369332"/>
          </a:xfrm>
          <a:prstGeom prst="rect">
            <a:avLst/>
          </a:prstGeom>
          <a:noFill/>
        </p:spPr>
        <p:txBody>
          <a:bodyPr wrap="square">
            <a:spAutoFit/>
          </a:bodyPr>
          <a:lstStyle/>
          <a:p>
            <a:pPr marL="0" indent="0">
              <a:buFont typeface="Arial" panose="020B0604020202020204" pitchFamily="34" charset="0"/>
              <a:buNone/>
            </a:pPr>
            <a:r>
              <a:rPr lang="ja-JP" altLang="en-US" sz="1800" b="1" dirty="0">
                <a:latin typeface="BIZ UDPゴシック" panose="020B0400000000000000" pitchFamily="50" charset="-128"/>
                <a:ea typeface="BIZ UDPゴシック" panose="020B0400000000000000" pitchFamily="50" charset="-128"/>
              </a:rPr>
              <a:t>長野県上小圏域基幹相談支援センター　</a:t>
            </a:r>
            <a:r>
              <a:rPr lang="ja-JP" altLang="en-US" b="1" dirty="0">
                <a:latin typeface="BIZ UDPゴシック" panose="020B0400000000000000" pitchFamily="50" charset="-128"/>
                <a:ea typeface="BIZ UDPゴシック" panose="020B0400000000000000" pitchFamily="50" charset="-128"/>
              </a:rPr>
              <a:t>　橋詰　正</a:t>
            </a:r>
            <a:r>
              <a:rPr lang="ja-JP" altLang="en-US" sz="1800" b="1" dirty="0">
                <a:latin typeface="BIZ UDPゴシック" panose="020B0400000000000000" pitchFamily="50" charset="-128"/>
                <a:ea typeface="BIZ UDPゴシック" panose="020B0400000000000000" pitchFamily="50" charset="-128"/>
              </a:rPr>
              <a:t>　 </a:t>
            </a:r>
            <a:endParaRPr lang="en-US" altLang="ja-JP" sz="1800" b="1"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1887579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031337D-E30C-1E62-41F6-99F39E3428D1}"/>
              </a:ext>
            </a:extLst>
          </p:cNvPr>
          <p:cNvSpPr>
            <a:spLocks noGrp="1"/>
          </p:cNvSpPr>
          <p:nvPr>
            <p:ph type="title"/>
          </p:nvPr>
        </p:nvSpPr>
        <p:spPr>
          <a:xfrm>
            <a:off x="838200" y="136525"/>
            <a:ext cx="10515600" cy="1030123"/>
          </a:xfrm>
        </p:spPr>
        <p:txBody>
          <a:bodyPr>
            <a:normAutofit/>
          </a:bodyPr>
          <a:lstStyle/>
          <a:p>
            <a:pPr algn="ctr"/>
            <a:r>
              <a:rPr lang="ja-JP" altLang="en-US" sz="3200" b="1" dirty="0">
                <a:latin typeface="BIZ UDPゴシック" panose="020B0400000000000000" pitchFamily="50" charset="-128"/>
                <a:ea typeface="BIZ UDPゴシック" panose="020B0400000000000000" pitchFamily="50" charset="-128"/>
              </a:rPr>
              <a:t>ケースレポートができる力を育てる</a:t>
            </a:r>
            <a:br>
              <a:rPr lang="en-US" altLang="ja-JP" sz="2800" b="1" dirty="0">
                <a:latin typeface="BIZ UDPゴシック" panose="020B0400000000000000" pitchFamily="50" charset="-128"/>
                <a:ea typeface="BIZ UDPゴシック" panose="020B0400000000000000" pitchFamily="50" charset="-128"/>
              </a:rPr>
            </a:br>
            <a:r>
              <a:rPr lang="ja-JP" altLang="en-US" sz="2800" b="1" dirty="0">
                <a:latin typeface="BIZ UDPゴシック" panose="020B0400000000000000" pitchFamily="50" charset="-128"/>
                <a:ea typeface="BIZ UDPゴシック" panose="020B0400000000000000" pitchFamily="50" charset="-128"/>
              </a:rPr>
              <a:t>（実践モデルを業務にする入口研修）</a:t>
            </a:r>
            <a:endParaRPr kumimoji="1" lang="ja-JP" altLang="en-US" sz="2800" dirty="0">
              <a:latin typeface="BIZ UDPゴシック" panose="020B0400000000000000" pitchFamily="50" charset="-128"/>
              <a:ea typeface="BIZ UDPゴシック" panose="020B0400000000000000" pitchFamily="50" charset="-128"/>
            </a:endParaRPr>
          </a:p>
        </p:txBody>
      </p:sp>
      <p:sp>
        <p:nvSpPr>
          <p:cNvPr id="3" name="コンテンツ プレースホルダー 2">
            <a:extLst>
              <a:ext uri="{FF2B5EF4-FFF2-40B4-BE49-F238E27FC236}">
                <a16:creationId xmlns:a16="http://schemas.microsoft.com/office/drawing/2014/main" id="{E8A6D8B1-9186-AE6E-060C-6896DC0B12FB}"/>
              </a:ext>
            </a:extLst>
          </p:cNvPr>
          <p:cNvSpPr>
            <a:spLocks noGrp="1"/>
          </p:cNvSpPr>
          <p:nvPr>
            <p:ph idx="1"/>
          </p:nvPr>
        </p:nvSpPr>
        <p:spPr>
          <a:xfrm>
            <a:off x="467710" y="1061933"/>
            <a:ext cx="11598165" cy="1290076"/>
          </a:xfrm>
        </p:spPr>
        <p:txBody>
          <a:bodyPr>
            <a:normAutofit fontScale="92500"/>
          </a:bodyPr>
          <a:lstStyle/>
          <a:p>
            <a:pPr marL="0" indent="0">
              <a:buNone/>
            </a:pPr>
            <a:r>
              <a:rPr lang="ja-JP" altLang="en-US" sz="2400" dirty="0">
                <a:latin typeface="BIZ UDPゴシック" panose="020B0400000000000000" pitchFamily="50" charset="-128"/>
                <a:ea typeface="BIZ UDPゴシック" panose="020B0400000000000000" pitchFamily="50" charset="-128"/>
              </a:rPr>
              <a:t>　人材が育つチームを作るためのトレーニングのための技術です。</a:t>
            </a:r>
            <a:endParaRPr lang="en-US" altLang="ja-JP" sz="2400" dirty="0">
              <a:latin typeface="BIZ UDPゴシック" panose="020B0400000000000000" pitchFamily="50" charset="-128"/>
              <a:ea typeface="BIZ UDPゴシック" panose="020B0400000000000000" pitchFamily="50" charset="-128"/>
            </a:endParaRPr>
          </a:p>
          <a:p>
            <a:pPr marL="0" indent="0">
              <a:buNone/>
            </a:pPr>
            <a:r>
              <a:rPr lang="ja-JP" altLang="en-US" sz="2400" dirty="0">
                <a:latin typeface="BIZ UDPゴシック" panose="020B0400000000000000" pitchFamily="50" charset="-128"/>
                <a:ea typeface="BIZ UDPゴシック" panose="020B0400000000000000" pitchFamily="50" charset="-128"/>
              </a:rPr>
              <a:t>　初任者・現任研修の演習（アセスメントの説明・サービス担当者会議での計画説明・</a:t>
            </a:r>
            <a:endParaRPr lang="en-US" altLang="ja-JP" sz="2400" dirty="0">
              <a:latin typeface="BIZ UDPゴシック" panose="020B0400000000000000" pitchFamily="50" charset="-128"/>
              <a:ea typeface="BIZ UDPゴシック" panose="020B0400000000000000" pitchFamily="50" charset="-128"/>
            </a:endParaRPr>
          </a:p>
          <a:p>
            <a:pPr marL="0" indent="0">
              <a:buNone/>
            </a:pPr>
            <a:r>
              <a:rPr lang="ja-JP" altLang="en-US" sz="2400" dirty="0">
                <a:latin typeface="BIZ UDPゴシック" panose="020B0400000000000000" pitchFamily="50" charset="-128"/>
                <a:ea typeface="BIZ UDPゴシック" panose="020B0400000000000000" pitchFamily="50" charset="-128"/>
              </a:rPr>
              <a:t>ケース検討での事例説明でも取り入れますが、現場でのトレーニングの入口準備研修です。</a:t>
            </a:r>
            <a:endParaRPr lang="en-US" altLang="ja-JP" sz="2400" dirty="0">
              <a:latin typeface="BIZ UDPゴシック" panose="020B0400000000000000" pitchFamily="50" charset="-128"/>
              <a:ea typeface="BIZ UDPゴシック" panose="020B0400000000000000" pitchFamily="50" charset="-128"/>
            </a:endParaRPr>
          </a:p>
          <a:p>
            <a:pPr marL="0" indent="0">
              <a:buNone/>
            </a:pPr>
            <a:endParaRPr lang="en-US" altLang="ja-JP" sz="2400" dirty="0">
              <a:latin typeface="BIZ UDPゴシック" panose="020B0400000000000000" pitchFamily="50" charset="-128"/>
              <a:ea typeface="BIZ UDPゴシック" panose="020B0400000000000000" pitchFamily="50" charset="-128"/>
            </a:endParaRPr>
          </a:p>
        </p:txBody>
      </p:sp>
      <p:sp>
        <p:nvSpPr>
          <p:cNvPr id="6" name="テキスト ボックス 5">
            <a:extLst>
              <a:ext uri="{FF2B5EF4-FFF2-40B4-BE49-F238E27FC236}">
                <a16:creationId xmlns:a16="http://schemas.microsoft.com/office/drawing/2014/main" id="{D8534477-4704-08E2-F0BD-A0467DED7817}"/>
              </a:ext>
            </a:extLst>
          </p:cNvPr>
          <p:cNvSpPr txBox="1"/>
          <p:nvPr/>
        </p:nvSpPr>
        <p:spPr>
          <a:xfrm>
            <a:off x="467710" y="2341499"/>
            <a:ext cx="11598165" cy="4524315"/>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ja-JP" altLang="en-US" b="1" dirty="0">
                <a:latin typeface="BIZ UDPゴシック" panose="020B0400000000000000" pitchFamily="50" charset="-128"/>
                <a:ea typeface="BIZ UDPゴシック" panose="020B0400000000000000" pitchFamily="50" charset="-128"/>
              </a:rPr>
              <a:t>評価項目							</a:t>
            </a:r>
          </a:p>
          <a:p>
            <a:r>
              <a:rPr lang="ja-JP" altLang="en-US" b="1" dirty="0">
                <a:latin typeface="BIZ UDPゴシック" panose="020B0400000000000000" pitchFamily="50" charset="-128"/>
                <a:ea typeface="BIZ UDPゴシック" panose="020B0400000000000000" pitchFamily="50" charset="-128"/>
              </a:rPr>
              <a:t>□　５分以内で終わったか、終わらなかったのは何故か、どうすれば短くなるか						</a:t>
            </a:r>
          </a:p>
          <a:p>
            <a:r>
              <a:rPr lang="ja-JP" altLang="en-US" b="1" dirty="0">
                <a:latin typeface="BIZ UDPゴシック" panose="020B0400000000000000" pitchFamily="50" charset="-128"/>
                <a:ea typeface="BIZ UDPゴシック" panose="020B0400000000000000" pitchFamily="50" charset="-128"/>
              </a:rPr>
              <a:t>□　ケースを包括的（生物－心理－社会的）に捉えていたか						</a:t>
            </a:r>
          </a:p>
          <a:p>
            <a:r>
              <a:rPr lang="ja-JP" altLang="en-US" b="1" dirty="0">
                <a:latin typeface="BIZ UDPゴシック" panose="020B0400000000000000" pitchFamily="50" charset="-128"/>
                <a:ea typeface="BIZ UDPゴシック" panose="020B0400000000000000" pitchFamily="50" charset="-128"/>
              </a:rPr>
              <a:t>□　</a:t>
            </a:r>
            <a:r>
              <a:rPr lang="en-US" altLang="ja-JP" b="1" dirty="0">
                <a:latin typeface="BIZ UDPゴシック" panose="020B0400000000000000" pitchFamily="50" charset="-128"/>
                <a:ea typeface="BIZ UDPゴシック" panose="020B0400000000000000" pitchFamily="50" charset="-128"/>
              </a:rPr>
              <a:t>『</a:t>
            </a:r>
            <a:r>
              <a:rPr lang="ja-JP" altLang="en-US" b="1" dirty="0">
                <a:latin typeface="BIZ UDPゴシック" panose="020B0400000000000000" pitchFamily="50" charset="-128"/>
                <a:ea typeface="BIZ UDPゴシック" panose="020B0400000000000000" pitchFamily="50" charset="-128"/>
              </a:rPr>
              <a:t>アセスメント</a:t>
            </a:r>
            <a:r>
              <a:rPr lang="en-US" altLang="ja-JP" b="1" dirty="0">
                <a:latin typeface="BIZ UDPゴシック" panose="020B0400000000000000" pitchFamily="50" charset="-128"/>
                <a:ea typeface="BIZ UDPゴシック" panose="020B0400000000000000" pitchFamily="50" charset="-128"/>
              </a:rPr>
              <a:t>』</a:t>
            </a:r>
            <a:r>
              <a:rPr lang="ja-JP" altLang="en-US" b="1" dirty="0">
                <a:latin typeface="BIZ UDPゴシック" panose="020B0400000000000000" pitchFamily="50" charset="-128"/>
                <a:ea typeface="BIZ UDPゴシック" panose="020B0400000000000000" pitchFamily="50" charset="-128"/>
              </a:rPr>
              <a:t>を述べていたか（１人称で！）	</a:t>
            </a:r>
          </a:p>
          <a:p>
            <a:r>
              <a:rPr lang="ja-JP" altLang="en-US" b="1" dirty="0">
                <a:latin typeface="BIZ UDPゴシック" panose="020B0400000000000000" pitchFamily="50" charset="-128"/>
                <a:ea typeface="BIZ UDPゴシック" panose="020B0400000000000000" pitchFamily="50" charset="-128"/>
              </a:rPr>
              <a:t>　　一つ一つの情報を自分なりに解釈し、それらを組み立て、生じている問題の成り立ち</a:t>
            </a:r>
            <a:r>
              <a:rPr lang="ja-JP" altLang="en-US" b="1" dirty="0">
                <a:solidFill>
                  <a:srgbClr val="C00000"/>
                </a:solidFill>
                <a:latin typeface="BIZ UDPゴシック" panose="020B0400000000000000" pitchFamily="50" charset="-128"/>
                <a:ea typeface="BIZ UDPゴシック" panose="020B0400000000000000" pitchFamily="50" charset="-128"/>
              </a:rPr>
              <a:t>メカニズム</a:t>
            </a:r>
            <a:r>
              <a:rPr lang="ja-JP" altLang="en-US" b="1" dirty="0">
                <a:latin typeface="BIZ UDPゴシック" panose="020B0400000000000000" pitchFamily="50" charset="-128"/>
                <a:ea typeface="BIZ UDPゴシック" panose="020B0400000000000000" pitchFamily="50" charset="-128"/>
              </a:rPr>
              <a:t>を構成</a:t>
            </a:r>
            <a:endParaRPr lang="en-US" altLang="ja-JP" b="1" dirty="0">
              <a:latin typeface="BIZ UDPゴシック" panose="020B0400000000000000" pitchFamily="50" charset="-128"/>
              <a:ea typeface="BIZ UDPゴシック" panose="020B0400000000000000" pitchFamily="50" charset="-128"/>
            </a:endParaRPr>
          </a:p>
          <a:p>
            <a:r>
              <a:rPr lang="ja-JP" altLang="en-US" b="1" dirty="0">
                <a:latin typeface="BIZ UDPゴシック" panose="020B0400000000000000" pitchFamily="50" charset="-128"/>
                <a:ea typeface="BIZ UDPゴシック" panose="020B0400000000000000" pitchFamily="50" charset="-128"/>
              </a:rPr>
              <a:t>　し（まとめ上げ）、支援課題を抽出すること、あるいは、その人がどんな人で、どんな支援を必要としてい</a:t>
            </a:r>
            <a:endParaRPr lang="en-US" altLang="ja-JP" b="1" dirty="0">
              <a:latin typeface="BIZ UDPゴシック" panose="020B0400000000000000" pitchFamily="50" charset="-128"/>
              <a:ea typeface="BIZ UDPゴシック" panose="020B0400000000000000" pitchFamily="50" charset="-128"/>
            </a:endParaRPr>
          </a:p>
          <a:p>
            <a:r>
              <a:rPr lang="ja-JP" altLang="en-US" b="1" dirty="0">
                <a:latin typeface="BIZ UDPゴシック" panose="020B0400000000000000" pitchFamily="50" charset="-128"/>
                <a:ea typeface="BIZ UDPゴシック" panose="020B0400000000000000" pitchFamily="50" charset="-128"/>
              </a:rPr>
              <a:t>　るのかを明らかにすること</a:t>
            </a:r>
          </a:p>
          <a:p>
            <a:r>
              <a:rPr lang="ja-JP" altLang="en-US" b="1" dirty="0">
                <a:latin typeface="BIZ UDPゴシック" panose="020B0400000000000000" pitchFamily="50" charset="-128"/>
                <a:ea typeface="BIZ UDPゴシック" panose="020B0400000000000000" pitchFamily="50" charset="-128"/>
              </a:rPr>
              <a:t>					</a:t>
            </a:r>
          </a:p>
          <a:p>
            <a:r>
              <a:rPr lang="ja-JP" altLang="en-US" b="1" dirty="0">
                <a:latin typeface="BIZ UDPゴシック" panose="020B0400000000000000" pitchFamily="50" charset="-128"/>
                <a:ea typeface="BIZ UDPゴシック" panose="020B0400000000000000" pitchFamily="50" charset="-128"/>
              </a:rPr>
              <a:t>□　支援経過や状況説明だけで終わっていないか			</a:t>
            </a:r>
          </a:p>
          <a:p>
            <a:endParaRPr lang="ja-JP" altLang="en-US" b="1" dirty="0">
              <a:latin typeface="BIZ UDPゴシック" panose="020B0400000000000000" pitchFamily="50" charset="-128"/>
              <a:ea typeface="BIZ UDPゴシック" panose="020B0400000000000000" pitchFamily="50" charset="-128"/>
            </a:endParaRPr>
          </a:p>
          <a:p>
            <a:r>
              <a:rPr lang="ja-JP" altLang="en-US" b="1" dirty="0">
                <a:latin typeface="BIZ UDPゴシック" panose="020B0400000000000000" pitchFamily="50" charset="-128"/>
                <a:ea typeface="BIZ UDPゴシック" panose="020B0400000000000000" pitchFamily="50" charset="-128"/>
              </a:rPr>
              <a:t>□　アセスメントと情報との整合性はどうか、情報に過不足はないか</a:t>
            </a:r>
          </a:p>
          <a:p>
            <a:r>
              <a:rPr lang="ja-JP" altLang="en-US" b="1" dirty="0">
                <a:latin typeface="BIZ UDPゴシック" panose="020B0400000000000000" pitchFamily="50" charset="-128"/>
                <a:ea typeface="BIZ UDPゴシック" panose="020B0400000000000000" pitchFamily="50" charset="-128"/>
              </a:rPr>
              <a:t>			</a:t>
            </a:r>
          </a:p>
          <a:p>
            <a:r>
              <a:rPr lang="ja-JP" altLang="en-US" b="1" dirty="0">
                <a:latin typeface="BIZ UDPゴシック" panose="020B0400000000000000" pitchFamily="50" charset="-128"/>
                <a:ea typeface="BIZ UDPゴシック" panose="020B0400000000000000" pitchFamily="50" charset="-128"/>
              </a:rPr>
              <a:t>□　おもな支援課題がいくつかあるかを明確に示したか						</a:t>
            </a:r>
          </a:p>
          <a:p>
            <a:r>
              <a:rPr lang="ja-JP" altLang="en-US" b="1" dirty="0">
                <a:latin typeface="BIZ UDPゴシック" panose="020B0400000000000000" pitchFamily="50" charset="-128"/>
                <a:ea typeface="BIZ UDPゴシック" panose="020B0400000000000000" pitchFamily="50" charset="-128"/>
              </a:rPr>
              <a:t>□　それぞれの支援課題について具体的な対応・方針が示されていたか						</a:t>
            </a:r>
          </a:p>
          <a:p>
            <a:r>
              <a:rPr lang="ja-JP" altLang="en-US" b="1" dirty="0">
                <a:latin typeface="BIZ UDPゴシック" panose="020B0400000000000000" pitchFamily="50" charset="-128"/>
                <a:ea typeface="BIZ UDPゴシック" panose="020B0400000000000000" pitchFamily="50" charset="-128"/>
              </a:rPr>
              <a:t>□　わかりやすかったか、もっとわかりやすくするには？</a:t>
            </a:r>
            <a:endParaRPr lang="en-US" altLang="ja-JP" b="1" dirty="0">
              <a:latin typeface="BIZ UDPゴシック" panose="020B0400000000000000" pitchFamily="50" charset="-128"/>
              <a:ea typeface="BIZ UDPゴシック" panose="020B0400000000000000" pitchFamily="50" charset="-128"/>
            </a:endParaRPr>
          </a:p>
          <a:p>
            <a:endParaRPr lang="ja-JP" altLang="en-US" b="1" dirty="0">
              <a:latin typeface="BIZ UDPゴシック" panose="020B0400000000000000" pitchFamily="50" charset="-128"/>
              <a:ea typeface="BIZ UDPゴシック" panose="020B0400000000000000" pitchFamily="50" charset="-128"/>
            </a:endParaRPr>
          </a:p>
        </p:txBody>
      </p:sp>
      <p:pic>
        <p:nvPicPr>
          <p:cNvPr id="7" name="図 6">
            <a:extLst>
              <a:ext uri="{FF2B5EF4-FFF2-40B4-BE49-F238E27FC236}">
                <a16:creationId xmlns:a16="http://schemas.microsoft.com/office/drawing/2014/main" id="{104B8596-86BA-AD1B-73EC-9CC39F0CF878}"/>
              </a:ext>
            </a:extLst>
          </p:cNvPr>
          <p:cNvPicPr>
            <a:picLocks noChangeAspect="1"/>
          </p:cNvPicPr>
          <p:nvPr/>
        </p:nvPicPr>
        <p:blipFill>
          <a:blip r:embed="rId3"/>
          <a:stretch>
            <a:fillRect/>
          </a:stretch>
        </p:blipFill>
        <p:spPr>
          <a:xfrm>
            <a:off x="9179966" y="4210245"/>
            <a:ext cx="1782973" cy="2511230"/>
          </a:xfrm>
          <a:prstGeom prst="rect">
            <a:avLst/>
          </a:prstGeom>
        </p:spPr>
      </p:pic>
      <p:sp>
        <p:nvSpPr>
          <p:cNvPr id="9" name="スライド番号プレースホルダー 8">
            <a:extLst>
              <a:ext uri="{FF2B5EF4-FFF2-40B4-BE49-F238E27FC236}">
                <a16:creationId xmlns:a16="http://schemas.microsoft.com/office/drawing/2014/main" id="{98E871AA-A54F-DAE5-F3ED-7D1FEDA2C9AB}"/>
              </a:ext>
            </a:extLst>
          </p:cNvPr>
          <p:cNvSpPr>
            <a:spLocks noGrp="1"/>
          </p:cNvSpPr>
          <p:nvPr>
            <p:ph type="sldNum" sz="quarter" idx="12"/>
          </p:nvPr>
        </p:nvSpPr>
        <p:spPr/>
        <p:txBody>
          <a:bodyPr/>
          <a:lstStyle/>
          <a:p>
            <a:fld id="{37E5972D-A0AF-46CE-8DED-30C059512C1A}" type="slidenum">
              <a:rPr kumimoji="1" lang="ja-JP" altLang="en-US" smtClean="0"/>
              <a:t>10</a:t>
            </a:fld>
            <a:endParaRPr kumimoji="1" lang="ja-JP" altLang="en-US"/>
          </a:p>
        </p:txBody>
      </p:sp>
    </p:spTree>
    <p:extLst>
      <p:ext uri="{BB962C8B-B14F-4D97-AF65-F5344CB8AC3E}">
        <p14:creationId xmlns:p14="http://schemas.microsoft.com/office/powerpoint/2010/main" val="29808225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9A6191E-4502-4445-BF3E-4B6A57691004}"/>
              </a:ext>
            </a:extLst>
          </p:cNvPr>
          <p:cNvSpPr>
            <a:spLocks noGrp="1"/>
          </p:cNvSpPr>
          <p:nvPr>
            <p:ph type="title"/>
          </p:nvPr>
        </p:nvSpPr>
        <p:spPr>
          <a:xfrm>
            <a:off x="225972" y="233241"/>
            <a:ext cx="11740055" cy="765833"/>
          </a:xfrm>
        </p:spPr>
        <p:txBody>
          <a:bodyPr>
            <a:noAutofit/>
          </a:bodyPr>
          <a:lstStyle/>
          <a:p>
            <a:pPr algn="ctr"/>
            <a:r>
              <a:rPr lang="ja-JP" altLang="en-US" sz="3200" b="1" dirty="0">
                <a:solidFill>
                  <a:srgbClr val="000000"/>
                </a:solidFill>
                <a:latin typeface="BIZ UDPゴシック" panose="020B0400000000000000" pitchFamily="50" charset="-128"/>
                <a:ea typeface="BIZ UDPゴシック" panose="020B0400000000000000" pitchFamily="50" charset="-128"/>
              </a:rPr>
              <a:t>相談支援従事者</a:t>
            </a:r>
            <a:r>
              <a:rPr lang="ja-JP" altLang="en-US" sz="3200" b="1" dirty="0">
                <a:solidFill>
                  <a:srgbClr val="C00000"/>
                </a:solidFill>
                <a:latin typeface="BIZ UDPゴシック" panose="020B0400000000000000" pitchFamily="50" charset="-128"/>
                <a:ea typeface="BIZ UDPゴシック" panose="020B0400000000000000" pitchFamily="50" charset="-128"/>
              </a:rPr>
              <a:t>初任者研修</a:t>
            </a:r>
            <a:r>
              <a:rPr lang="ja-JP" altLang="en-US" sz="3200" b="1" dirty="0">
                <a:solidFill>
                  <a:srgbClr val="000000"/>
                </a:solidFill>
                <a:latin typeface="BIZ UDPゴシック" panose="020B0400000000000000" pitchFamily="50" charset="-128"/>
                <a:ea typeface="BIZ UDPゴシック" panose="020B0400000000000000" pitchFamily="50" charset="-128"/>
              </a:rPr>
              <a:t>を基盤に実習体制整備</a:t>
            </a:r>
            <a:br>
              <a:rPr lang="en-US" altLang="ja-JP" sz="3200" b="1" dirty="0">
                <a:solidFill>
                  <a:srgbClr val="000000"/>
                </a:solidFill>
                <a:latin typeface="BIZ UDPゴシック" panose="020B0400000000000000" pitchFamily="50" charset="-128"/>
                <a:ea typeface="BIZ UDPゴシック" panose="020B0400000000000000" pitchFamily="50" charset="-128"/>
              </a:rPr>
            </a:br>
            <a:r>
              <a:rPr lang="ja-JP" altLang="en-US" sz="3200" b="1" dirty="0">
                <a:solidFill>
                  <a:srgbClr val="00B0F0"/>
                </a:solidFill>
                <a:latin typeface="BIZ UDPゴシック" panose="020B0400000000000000" pitchFamily="50" charset="-128"/>
                <a:ea typeface="BIZ UDPゴシック" panose="020B0400000000000000" pitchFamily="50" charset="-128"/>
              </a:rPr>
              <a:t>～既に</a:t>
            </a:r>
            <a:r>
              <a:rPr lang="en-US" altLang="ja-JP" sz="3200" b="1" dirty="0">
                <a:solidFill>
                  <a:srgbClr val="00B0F0"/>
                </a:solidFill>
                <a:latin typeface="BIZ UDPゴシック" panose="020B0400000000000000" pitchFamily="50" charset="-128"/>
                <a:ea typeface="BIZ UDPゴシック" panose="020B0400000000000000" pitchFamily="50" charset="-128"/>
              </a:rPr>
              <a:t>OJT</a:t>
            </a:r>
            <a:r>
              <a:rPr lang="ja-JP" altLang="en-US" sz="3200" b="1" dirty="0">
                <a:solidFill>
                  <a:srgbClr val="00B0F0"/>
                </a:solidFill>
                <a:latin typeface="BIZ UDPゴシック" panose="020B0400000000000000" pitchFamily="50" charset="-128"/>
                <a:ea typeface="BIZ UDPゴシック" panose="020B0400000000000000" pitchFamily="50" charset="-128"/>
              </a:rPr>
              <a:t>体制整備に向けて動き出しているでしょうか～	</a:t>
            </a:r>
            <a:endParaRPr kumimoji="1" lang="ja-JP" altLang="en-US" sz="3200" b="1" dirty="0">
              <a:solidFill>
                <a:srgbClr val="00B0F0"/>
              </a:solidFill>
              <a:latin typeface="BIZ UDPゴシック" panose="020B0400000000000000" pitchFamily="50" charset="-128"/>
              <a:ea typeface="BIZ UDPゴシック" panose="020B0400000000000000" pitchFamily="50" charset="-128"/>
            </a:endParaRPr>
          </a:p>
        </p:txBody>
      </p:sp>
      <p:graphicFrame>
        <p:nvGraphicFramePr>
          <p:cNvPr id="5" name="表 5">
            <a:extLst>
              <a:ext uri="{FF2B5EF4-FFF2-40B4-BE49-F238E27FC236}">
                <a16:creationId xmlns:a16="http://schemas.microsoft.com/office/drawing/2014/main" id="{CDB86D9E-0312-4F8F-B2CF-A44C9530910F}"/>
              </a:ext>
            </a:extLst>
          </p:cNvPr>
          <p:cNvGraphicFramePr>
            <a:graphicFrameLocks noGrp="1"/>
          </p:cNvGraphicFramePr>
          <p:nvPr>
            <p:ph idx="1"/>
            <p:extLst>
              <p:ext uri="{D42A27DB-BD31-4B8C-83A1-F6EECF244321}">
                <p14:modId xmlns:p14="http://schemas.microsoft.com/office/powerpoint/2010/main" val="3967342511"/>
              </p:ext>
            </p:extLst>
          </p:nvPr>
        </p:nvGraphicFramePr>
        <p:xfrm>
          <a:off x="704193" y="1095792"/>
          <a:ext cx="10993821" cy="5528966"/>
        </p:xfrm>
        <a:graphic>
          <a:graphicData uri="http://schemas.openxmlformats.org/drawingml/2006/table">
            <a:tbl>
              <a:tblPr firstRow="1" bandRow="1">
                <a:tableStyleId>{93296810-A885-4BE3-A3E7-6D5BEEA58F35}</a:tableStyleId>
              </a:tblPr>
              <a:tblGrid>
                <a:gridCol w="3664607">
                  <a:extLst>
                    <a:ext uri="{9D8B030D-6E8A-4147-A177-3AD203B41FA5}">
                      <a16:colId xmlns:a16="http://schemas.microsoft.com/office/drawing/2014/main" val="2726447403"/>
                    </a:ext>
                  </a:extLst>
                </a:gridCol>
                <a:gridCol w="3664607">
                  <a:extLst>
                    <a:ext uri="{9D8B030D-6E8A-4147-A177-3AD203B41FA5}">
                      <a16:colId xmlns:a16="http://schemas.microsoft.com/office/drawing/2014/main" val="842601560"/>
                    </a:ext>
                  </a:extLst>
                </a:gridCol>
                <a:gridCol w="3664607">
                  <a:extLst>
                    <a:ext uri="{9D8B030D-6E8A-4147-A177-3AD203B41FA5}">
                      <a16:colId xmlns:a16="http://schemas.microsoft.com/office/drawing/2014/main" val="3605135095"/>
                    </a:ext>
                  </a:extLst>
                </a:gridCol>
              </a:tblGrid>
              <a:tr h="168848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1" u="none" strike="noStrike" kern="1200" baseline="0"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u="none" strike="noStrike" kern="1200" baseline="0" dirty="0">
                          <a:solidFill>
                            <a:schemeClr val="tx1"/>
                          </a:solidFill>
                          <a:latin typeface="BIZ UDPゴシック" panose="020B0400000000000000" pitchFamily="50" charset="-128"/>
                          <a:ea typeface="BIZ UDPゴシック" panose="020B0400000000000000" pitchFamily="50" charset="-128"/>
                        </a:rPr>
                        <a:t>相談支援</a:t>
                      </a:r>
                      <a:endParaRPr kumimoji="1" lang="en-US" altLang="ja-JP" sz="1600" b="1" u="none" strike="noStrike" kern="1200" baseline="0"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u="none" strike="noStrike" kern="1200" baseline="0" dirty="0">
                          <a:solidFill>
                            <a:schemeClr val="tx1"/>
                          </a:solidFill>
                          <a:latin typeface="BIZ UDPゴシック" panose="020B0400000000000000" pitchFamily="50" charset="-128"/>
                          <a:ea typeface="BIZ UDPゴシック" panose="020B0400000000000000" pitchFamily="50" charset="-128"/>
                        </a:rPr>
                        <a:t>（ケアマネジメント）の基礎技術に関する実習１</a:t>
                      </a:r>
                      <a:r>
                        <a:rPr kumimoji="1" lang="ja-JP" altLang="en-US" sz="1600" b="1" u="none" strike="noStrike" kern="1200" baseline="0" dirty="0">
                          <a:solidFill>
                            <a:schemeClr val="lt1"/>
                          </a:solidFill>
                          <a:latin typeface="BIZ UDPゴシック" panose="020B0400000000000000" pitchFamily="50" charset="-128"/>
                          <a:ea typeface="BIZ UDPゴシック" panose="020B0400000000000000" pitchFamily="50" charset="-128"/>
                        </a:rPr>
                        <a:t>	</a:t>
                      </a:r>
                    </a:p>
                    <a:p>
                      <a:endParaRPr kumimoji="1" lang="ja-JP" altLang="en-US" sz="1600" b="1" dirty="0">
                        <a:latin typeface="BIZ UDPゴシック" panose="020B0400000000000000" pitchFamily="50" charset="-128"/>
                        <a:ea typeface="BIZ UDPゴシック" panose="020B0400000000000000" pitchFamily="50"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1" u="none" strike="noStrike" kern="1200" baseline="0"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u="none" strike="noStrike" kern="1200" baseline="0" dirty="0">
                          <a:solidFill>
                            <a:schemeClr val="tx1"/>
                          </a:solidFill>
                          <a:latin typeface="BIZ UDPゴシック" panose="020B0400000000000000" pitchFamily="50" charset="-128"/>
                          <a:ea typeface="BIZ UDPゴシック" panose="020B0400000000000000" pitchFamily="50" charset="-128"/>
                        </a:rPr>
                        <a:t>実習現場での相談支援（ケアマネジメント）のプロセスの経験を通じて実践に当たっての留意点や今後の学習課題等を認識する。</a:t>
                      </a:r>
                      <a:endParaRPr kumimoji="1" lang="en-US" altLang="ja-JP" sz="1600" b="1" u="none" strike="noStrike" kern="1200" baseline="0"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600" b="1" i="0" u="none" strike="noStrike" kern="1200" baseline="0" dirty="0">
                        <a:solidFill>
                          <a:schemeClr val="tx1"/>
                        </a:solidFill>
                        <a:latin typeface="BIZ UDPゴシック" panose="020B0400000000000000" pitchFamily="50" charset="-128"/>
                        <a:ea typeface="BIZ UDPゴシック" panose="020B0400000000000000" pitchFamily="50" charset="-128"/>
                        <a:cs typeface="+mn-cs"/>
                      </a:endParaRPr>
                    </a:p>
                  </a:txBody>
                  <a:tcPr/>
                </a:tc>
                <a:tc>
                  <a:txBody>
                    <a:bodyPr/>
                    <a:lstStyle/>
                    <a:p>
                      <a:r>
                        <a:rPr kumimoji="1" lang="ja-JP" altLang="en-US" sz="1600" b="1" u="none" strike="noStrike" kern="1200" baseline="0" dirty="0">
                          <a:solidFill>
                            <a:schemeClr val="tx1"/>
                          </a:solidFill>
                          <a:latin typeface="BIZ UDPゴシック" panose="020B0400000000000000" pitchFamily="50" charset="-128"/>
                          <a:ea typeface="BIZ UDPゴシック" panose="020B0400000000000000" pitchFamily="50" charset="-128"/>
                        </a:rPr>
                        <a:t>障害福祉サービス等を利用する障害児者への居宅訪問を行い、面接による情報収集・アセスメント、プランニングを行う。</a:t>
                      </a:r>
                      <a:r>
                        <a:rPr kumimoji="1" lang="ja-JP" altLang="en-US" sz="1600" dirty="0">
                          <a:solidFill>
                            <a:srgbClr val="C00000"/>
                          </a:solidFill>
                          <a:latin typeface="BIZ UDPゴシック" panose="020B0400000000000000" pitchFamily="50" charset="-128"/>
                          <a:ea typeface="BIZ UDPゴシック" panose="020B0400000000000000" pitchFamily="50" charset="-128"/>
                          <a:cs typeface="メイリオ"/>
                        </a:rPr>
                        <a:t>理解・解釈・仮説を相談支援専門員自らが根拠をもって可視化・言語化し、スーパービジョンで気づきを養う。</a:t>
                      </a:r>
                      <a:endParaRPr kumimoji="1" lang="ja-JP" altLang="en-US" sz="1600" b="1" i="0" u="none" strike="noStrike" kern="1200" baseline="0" dirty="0">
                        <a:solidFill>
                          <a:schemeClr val="tx1"/>
                        </a:solidFill>
                        <a:latin typeface="BIZ UDPゴシック" panose="020B0400000000000000" pitchFamily="50" charset="-128"/>
                        <a:ea typeface="BIZ UDPゴシック" panose="020B0400000000000000" pitchFamily="50" charset="-128"/>
                        <a:cs typeface="+mn-cs"/>
                      </a:endParaRPr>
                    </a:p>
                  </a:txBody>
                  <a:tcPr/>
                </a:tc>
                <a:extLst>
                  <a:ext uri="{0D108BD9-81ED-4DB2-BD59-A6C34878D82A}">
                    <a16:rowId xmlns:a16="http://schemas.microsoft.com/office/drawing/2014/main" val="2388547361"/>
                  </a:ext>
                </a:extLst>
              </a:tr>
              <a:tr h="168848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1" u="none" strike="noStrike" kern="1200" baseline="0" dirty="0">
                        <a:solidFill>
                          <a:schemeClr val="dk1"/>
                        </a:solidFill>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u="none" strike="noStrike" kern="1200" baseline="0" dirty="0">
                          <a:solidFill>
                            <a:schemeClr val="dk1"/>
                          </a:solidFill>
                          <a:latin typeface="BIZ UDPゴシック" panose="020B0400000000000000" pitchFamily="50" charset="-128"/>
                          <a:ea typeface="BIZ UDPゴシック" panose="020B0400000000000000" pitchFamily="50" charset="-128"/>
                        </a:rPr>
                        <a:t>相談支援</a:t>
                      </a:r>
                      <a:endParaRPr kumimoji="1" lang="en-US" altLang="ja-JP" sz="1600" b="1" u="none" strike="noStrike" kern="1200" baseline="0" dirty="0">
                        <a:solidFill>
                          <a:schemeClr val="dk1"/>
                        </a:solidFill>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u="none" strike="noStrike" kern="1200" baseline="0" dirty="0">
                          <a:solidFill>
                            <a:schemeClr val="dk1"/>
                          </a:solidFill>
                          <a:latin typeface="BIZ UDPゴシック" panose="020B0400000000000000" pitchFamily="50" charset="-128"/>
                          <a:ea typeface="BIZ UDPゴシック" panose="020B0400000000000000" pitchFamily="50" charset="-128"/>
                        </a:rPr>
                        <a:t>（ケアマネジメント）の基礎技術に関する実習２	</a:t>
                      </a:r>
                    </a:p>
                    <a:p>
                      <a:endParaRPr kumimoji="1" lang="ja-JP" altLang="en-US" sz="1600" b="1" dirty="0">
                        <a:latin typeface="BIZ UDPゴシック" panose="020B0400000000000000" pitchFamily="50" charset="-128"/>
                        <a:ea typeface="BIZ UDPゴシック" panose="020B0400000000000000" pitchFamily="50"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1" u="none" strike="noStrike" kern="1200" baseline="0" dirty="0">
                        <a:solidFill>
                          <a:schemeClr val="dk1"/>
                        </a:solidFill>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u="none" strike="noStrike" kern="1200" baseline="0" dirty="0">
                          <a:solidFill>
                            <a:schemeClr val="dk1"/>
                          </a:solidFill>
                          <a:latin typeface="BIZ UDPゴシック" panose="020B0400000000000000" pitchFamily="50" charset="-128"/>
                          <a:ea typeface="BIZ UDPゴシック" panose="020B0400000000000000" pitchFamily="50" charset="-128"/>
                        </a:rPr>
                        <a:t>実習現場での相談支援（ケアマネジメント）のプロセスの経験を通じて実践にあたっての留意点や今後の学習課題等を認識する。</a:t>
                      </a:r>
                      <a:endParaRPr kumimoji="1" lang="en-US" altLang="ja-JP" sz="1600" b="1" u="none" strike="noStrike" kern="1200" baseline="0" dirty="0">
                        <a:solidFill>
                          <a:schemeClr val="dk1"/>
                        </a:solidFill>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600" b="1" i="0" u="none" strike="noStrike" kern="1200" baseline="0" dirty="0">
                        <a:solidFill>
                          <a:schemeClr val="dk1"/>
                        </a:solidFill>
                        <a:latin typeface="BIZ UDPゴシック" panose="020B0400000000000000" pitchFamily="50" charset="-128"/>
                        <a:ea typeface="BIZ UDPゴシック" panose="020B0400000000000000" pitchFamily="50" charset="-128"/>
                        <a:cs typeface="+mn-cs"/>
                      </a:endParaRPr>
                    </a:p>
                  </a:txBody>
                  <a:tcPr/>
                </a:tc>
                <a:tc>
                  <a:txBody>
                    <a:bodyPr/>
                    <a:lstStyle/>
                    <a:p>
                      <a:r>
                        <a:rPr kumimoji="1" lang="ja-JP" altLang="en-US" sz="1600" b="1" u="none" strike="noStrike" kern="1200" baseline="0" dirty="0">
                          <a:solidFill>
                            <a:schemeClr val="dk1"/>
                          </a:solidFill>
                          <a:latin typeface="BIZ UDPゴシック" panose="020B0400000000000000" pitchFamily="50" charset="-128"/>
                          <a:ea typeface="BIZ UDPゴシック" panose="020B0400000000000000" pitchFamily="50" charset="-128"/>
                        </a:rPr>
                        <a:t>実践研究１（実践例の共有と相互評価１）における相互評価を踏まえ、必要に応じて追加の情報収集及び再アセスメントを実施し、プランニング内容の修正を行う。</a:t>
                      </a:r>
                      <a:r>
                        <a:rPr kumimoji="1" lang="ja-JP" altLang="en-US" sz="1600" b="1" u="none" strike="noStrike" kern="1200" baseline="0" dirty="0">
                          <a:solidFill>
                            <a:srgbClr val="C00000"/>
                          </a:solidFill>
                          <a:latin typeface="BIZ UDPゴシック" panose="020B0400000000000000" pitchFamily="50" charset="-128"/>
                          <a:ea typeface="BIZ UDPゴシック" panose="020B0400000000000000" pitchFamily="50" charset="-128"/>
                        </a:rPr>
                        <a:t>ストレングスやインフォーマル資源の活用などトータルプラン作成力を養う。</a:t>
                      </a:r>
                      <a:endParaRPr kumimoji="1" lang="ja-JP" altLang="en-US" sz="1600" b="1" i="0" u="none" strike="noStrike" kern="1200" baseline="0" dirty="0">
                        <a:solidFill>
                          <a:srgbClr val="C00000"/>
                        </a:solidFill>
                        <a:latin typeface="BIZ UDPゴシック" panose="020B0400000000000000" pitchFamily="50" charset="-128"/>
                        <a:ea typeface="BIZ UDPゴシック" panose="020B0400000000000000" pitchFamily="50" charset="-128"/>
                        <a:cs typeface="+mn-cs"/>
                      </a:endParaRPr>
                    </a:p>
                  </a:txBody>
                  <a:tcPr/>
                </a:tc>
                <a:extLst>
                  <a:ext uri="{0D108BD9-81ED-4DB2-BD59-A6C34878D82A}">
                    <a16:rowId xmlns:a16="http://schemas.microsoft.com/office/drawing/2014/main" val="12486193"/>
                  </a:ext>
                </a:extLst>
              </a:tr>
              <a:tr h="168848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1" u="none" strike="noStrike" kern="1200" baseline="0" dirty="0">
                        <a:solidFill>
                          <a:schemeClr val="dk1"/>
                        </a:solidFill>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1" u="none" strike="noStrike" kern="1200" baseline="0" dirty="0">
                        <a:solidFill>
                          <a:schemeClr val="dk1"/>
                        </a:solidFill>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u="none" strike="noStrike" kern="1200" baseline="0" dirty="0">
                          <a:solidFill>
                            <a:schemeClr val="dk1"/>
                          </a:solidFill>
                          <a:latin typeface="BIZ UDPゴシック" panose="020B0400000000000000" pitchFamily="50" charset="-128"/>
                          <a:ea typeface="BIZ UDPゴシック" panose="020B0400000000000000" pitchFamily="50" charset="-128"/>
                        </a:rPr>
                        <a:t>地域資源に関する情報収集	</a:t>
                      </a:r>
                    </a:p>
                    <a:p>
                      <a:endParaRPr kumimoji="1" lang="ja-JP" altLang="en-US" sz="1600" b="1" dirty="0">
                        <a:latin typeface="BIZ UDPゴシック" panose="020B0400000000000000" pitchFamily="50" charset="-128"/>
                        <a:ea typeface="BIZ UDPゴシック" panose="020B0400000000000000" pitchFamily="50"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1" u="none" strike="noStrike" kern="1200" baseline="0" dirty="0">
                        <a:solidFill>
                          <a:schemeClr val="dk1"/>
                        </a:solidFill>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u="none" strike="noStrike" kern="1200" baseline="0" dirty="0">
                          <a:solidFill>
                            <a:schemeClr val="dk1"/>
                          </a:solidFill>
                          <a:latin typeface="BIZ UDPゴシック" panose="020B0400000000000000" pitchFamily="50" charset="-128"/>
                          <a:ea typeface="BIZ UDPゴシック" panose="020B0400000000000000" pitchFamily="50" charset="-128"/>
                        </a:rPr>
                        <a:t>相談支援（ケアマネジメント）に活用する地域資源の実際について理解する	</a:t>
                      </a:r>
                      <a:endParaRPr kumimoji="1" lang="ja-JP" altLang="en-US" sz="1600" b="1" i="0" u="none" strike="noStrike" kern="1200" baseline="0" dirty="0">
                        <a:solidFill>
                          <a:schemeClr val="dk1"/>
                        </a:solidFill>
                        <a:latin typeface="BIZ UDPゴシック" panose="020B0400000000000000" pitchFamily="50" charset="-128"/>
                        <a:ea typeface="BIZ UDPゴシック" panose="020B0400000000000000" pitchFamily="50" charset="-128"/>
                        <a:cs typeface="+mn-cs"/>
                      </a:endParaRPr>
                    </a:p>
                  </a:txBody>
                  <a:tcPr/>
                </a:tc>
                <a:tc>
                  <a:txBody>
                    <a:bodyPr/>
                    <a:lstStyle/>
                    <a:p>
                      <a:r>
                        <a:rPr kumimoji="1" lang="ja-JP" altLang="en-US" sz="1600" b="1" u="none" strike="noStrike" kern="1200" baseline="0" dirty="0">
                          <a:solidFill>
                            <a:schemeClr val="dk1"/>
                          </a:solidFill>
                          <a:latin typeface="BIZ UDPゴシック" panose="020B0400000000000000" pitchFamily="50" charset="-128"/>
                          <a:ea typeface="BIZ UDPゴシック" panose="020B0400000000000000" pitchFamily="50" charset="-128"/>
                        </a:rPr>
                        <a:t>地域（市町村・障害保健福祉圏域等）における地域資源（公的機関、障害福祉サービス・障害児支援サービス提供事業所、（自立支援）協議会）など）に関する情報を収集し、所定の書式に記録する。</a:t>
                      </a:r>
                      <a:r>
                        <a:rPr kumimoji="1" lang="ja-JP" altLang="en-US" sz="1600" b="1" u="none" strike="noStrike" kern="1200" baseline="0" dirty="0">
                          <a:solidFill>
                            <a:srgbClr val="C00000"/>
                          </a:solidFill>
                          <a:latin typeface="BIZ UDPゴシック" panose="020B0400000000000000" pitchFamily="50" charset="-128"/>
                          <a:ea typeface="BIZ UDPゴシック" panose="020B0400000000000000" pitchFamily="50" charset="-128"/>
                        </a:rPr>
                        <a:t>研修後の相談支援実践に向けた地域状況を把握し実践者を応援する。</a:t>
                      </a:r>
                      <a:endParaRPr kumimoji="1" lang="en-US" altLang="ja-JP" sz="1600" b="1" u="none" strike="noStrike" kern="1200" baseline="0" dirty="0">
                        <a:solidFill>
                          <a:srgbClr val="C00000"/>
                        </a:solidFill>
                        <a:latin typeface="BIZ UDPゴシック" panose="020B0400000000000000" pitchFamily="50" charset="-128"/>
                        <a:ea typeface="BIZ UDPゴシック" panose="020B0400000000000000" pitchFamily="50" charset="-128"/>
                      </a:endParaRPr>
                    </a:p>
                    <a:p>
                      <a:endParaRPr kumimoji="1" lang="ja-JP" altLang="en-US" sz="1600" b="1" i="0" u="none" strike="noStrike" kern="1200" baseline="0" dirty="0">
                        <a:solidFill>
                          <a:schemeClr val="dk1"/>
                        </a:solidFill>
                        <a:latin typeface="BIZ UDPゴシック" panose="020B0400000000000000" pitchFamily="50" charset="-128"/>
                        <a:ea typeface="BIZ UDPゴシック" panose="020B0400000000000000" pitchFamily="50" charset="-128"/>
                        <a:cs typeface="+mn-cs"/>
                      </a:endParaRPr>
                    </a:p>
                  </a:txBody>
                  <a:tcPr/>
                </a:tc>
                <a:extLst>
                  <a:ext uri="{0D108BD9-81ED-4DB2-BD59-A6C34878D82A}">
                    <a16:rowId xmlns:a16="http://schemas.microsoft.com/office/drawing/2014/main" val="3983351568"/>
                  </a:ext>
                </a:extLst>
              </a:tr>
            </a:tbl>
          </a:graphicData>
        </a:graphic>
      </p:graphicFrame>
      <p:sp>
        <p:nvSpPr>
          <p:cNvPr id="3" name="スライド番号プレースホルダー 2">
            <a:extLst>
              <a:ext uri="{FF2B5EF4-FFF2-40B4-BE49-F238E27FC236}">
                <a16:creationId xmlns:a16="http://schemas.microsoft.com/office/drawing/2014/main" id="{57CA94F7-7CC5-F827-551A-FA62860245E9}"/>
              </a:ext>
            </a:extLst>
          </p:cNvPr>
          <p:cNvSpPr>
            <a:spLocks noGrp="1"/>
          </p:cNvSpPr>
          <p:nvPr>
            <p:ph type="sldNum" sz="quarter" idx="12"/>
          </p:nvPr>
        </p:nvSpPr>
        <p:spPr/>
        <p:txBody>
          <a:bodyPr/>
          <a:lstStyle/>
          <a:p>
            <a:fld id="{37E5972D-A0AF-46CE-8DED-30C059512C1A}" type="slidenum">
              <a:rPr kumimoji="1" lang="ja-JP" altLang="en-US" smtClean="0"/>
              <a:t>11</a:t>
            </a:fld>
            <a:endParaRPr kumimoji="1" lang="ja-JP" altLang="en-US"/>
          </a:p>
        </p:txBody>
      </p:sp>
      <p:sp>
        <p:nvSpPr>
          <p:cNvPr id="6" name="正方形/長方形 5">
            <a:extLst>
              <a:ext uri="{FF2B5EF4-FFF2-40B4-BE49-F238E27FC236}">
                <a16:creationId xmlns:a16="http://schemas.microsoft.com/office/drawing/2014/main" id="{3E6AD656-6861-4322-9560-42A561C8D0E3}"/>
              </a:ext>
            </a:extLst>
          </p:cNvPr>
          <p:cNvSpPr/>
          <p:nvPr/>
        </p:nvSpPr>
        <p:spPr>
          <a:xfrm>
            <a:off x="704194" y="6387660"/>
            <a:ext cx="10993820" cy="41707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kumimoji="1" lang="en-US" altLang="ja-JP" b="1" dirty="0">
                <a:solidFill>
                  <a:sysClr val="windowText" lastClr="000000"/>
                </a:solidFill>
                <a:latin typeface="BIZ UDPゴシック" panose="020B0400000000000000" pitchFamily="50" charset="-128"/>
                <a:ea typeface="BIZ UDPゴシック" panose="020B0400000000000000" pitchFamily="50" charset="-128"/>
              </a:rPr>
              <a:t>※</a:t>
            </a:r>
            <a:r>
              <a:rPr kumimoji="1" lang="ja-JP" altLang="en-US" b="1" dirty="0">
                <a:solidFill>
                  <a:sysClr val="windowText" lastClr="000000"/>
                </a:solidFill>
                <a:latin typeface="BIZ UDPゴシック" panose="020B0400000000000000" pitchFamily="50" charset="-128"/>
                <a:ea typeface="BIZ UDPゴシック" panose="020B0400000000000000" pitchFamily="50" charset="-128"/>
              </a:rPr>
              <a:t>都道府県　相談支援従事者初任者研修　企画立案への情報交換</a:t>
            </a:r>
          </a:p>
        </p:txBody>
      </p:sp>
    </p:spTree>
    <p:extLst>
      <p:ext uri="{BB962C8B-B14F-4D97-AF65-F5344CB8AC3E}">
        <p14:creationId xmlns:p14="http://schemas.microsoft.com/office/powerpoint/2010/main" val="27681114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310231" y="4660235"/>
            <a:ext cx="678872" cy="706582"/>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ja-JP" altLang="en-US" sz="2400" b="1" dirty="0">
                <a:solidFill>
                  <a:schemeClr val="tx1"/>
                </a:solidFill>
              </a:rPr>
              <a:t>３</a:t>
            </a:r>
            <a:endParaRPr kumimoji="1" lang="ja-JP" altLang="en-US" sz="2400" b="1" dirty="0">
              <a:solidFill>
                <a:schemeClr val="tx1"/>
              </a:solidFill>
            </a:endParaRPr>
          </a:p>
        </p:txBody>
      </p:sp>
      <p:sp>
        <p:nvSpPr>
          <p:cNvPr id="6" name="正方形/長方形 5"/>
          <p:cNvSpPr/>
          <p:nvPr/>
        </p:nvSpPr>
        <p:spPr>
          <a:xfrm>
            <a:off x="353721" y="3282824"/>
            <a:ext cx="678872" cy="70658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ja-JP" altLang="en-US" sz="2400" b="1" dirty="0">
                <a:solidFill>
                  <a:schemeClr val="tx1"/>
                </a:solidFill>
              </a:rPr>
              <a:t>２</a:t>
            </a:r>
            <a:endParaRPr kumimoji="1" lang="ja-JP" altLang="en-US" sz="2400" b="1" dirty="0">
              <a:solidFill>
                <a:schemeClr val="tx1"/>
              </a:solidFill>
            </a:endParaRPr>
          </a:p>
        </p:txBody>
      </p:sp>
      <p:sp>
        <p:nvSpPr>
          <p:cNvPr id="7" name="正方形/長方形 6"/>
          <p:cNvSpPr/>
          <p:nvPr/>
        </p:nvSpPr>
        <p:spPr>
          <a:xfrm>
            <a:off x="353721" y="2267455"/>
            <a:ext cx="678872" cy="70658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tx1"/>
                </a:solidFill>
              </a:rPr>
              <a:t>１</a:t>
            </a:r>
          </a:p>
        </p:txBody>
      </p:sp>
      <p:sp>
        <p:nvSpPr>
          <p:cNvPr id="8" name="正方形/長方形 7"/>
          <p:cNvSpPr/>
          <p:nvPr/>
        </p:nvSpPr>
        <p:spPr>
          <a:xfrm>
            <a:off x="310231" y="6023999"/>
            <a:ext cx="678872" cy="706582"/>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ja-JP" altLang="en-US" sz="2400" b="1" dirty="0">
                <a:solidFill>
                  <a:schemeClr val="tx1"/>
                </a:solidFill>
              </a:rPr>
              <a:t>４</a:t>
            </a:r>
            <a:endParaRPr kumimoji="1" lang="ja-JP" altLang="en-US" sz="2400" b="1" dirty="0">
              <a:solidFill>
                <a:schemeClr val="tx1"/>
              </a:solidFill>
            </a:endParaRPr>
          </a:p>
        </p:txBody>
      </p:sp>
      <p:sp>
        <p:nvSpPr>
          <p:cNvPr id="9" name="正方形/長方形 8"/>
          <p:cNvSpPr/>
          <p:nvPr/>
        </p:nvSpPr>
        <p:spPr>
          <a:xfrm>
            <a:off x="1453229" y="2267455"/>
            <a:ext cx="1330035" cy="70658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a:latin typeface="BIZ UDPゴシック" panose="020B0400000000000000" pitchFamily="50" charset="-128"/>
                <a:ea typeface="BIZ UDPゴシック" panose="020B0400000000000000" pitchFamily="50" charset="-128"/>
              </a:rPr>
              <a:t>ガイダンス</a:t>
            </a:r>
          </a:p>
        </p:txBody>
      </p:sp>
      <p:sp>
        <p:nvSpPr>
          <p:cNvPr id="10" name="正方形/長方形 9"/>
          <p:cNvSpPr/>
          <p:nvPr/>
        </p:nvSpPr>
        <p:spPr>
          <a:xfrm>
            <a:off x="2991098" y="2267455"/>
            <a:ext cx="1600185" cy="70658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a:latin typeface="BIZ UDPゴシック" panose="020B0400000000000000" pitchFamily="50" charset="-128"/>
                <a:ea typeface="BIZ UDPゴシック" panose="020B0400000000000000" pitchFamily="50" charset="-128"/>
              </a:rPr>
              <a:t>講義１</a:t>
            </a:r>
            <a:endParaRPr kumimoji="1" lang="en-US" altLang="ja-JP" dirty="0">
              <a:latin typeface="BIZ UDPゴシック" panose="020B0400000000000000" pitchFamily="50" charset="-128"/>
              <a:ea typeface="BIZ UDPゴシック" panose="020B0400000000000000" pitchFamily="50" charset="-128"/>
            </a:endParaRPr>
          </a:p>
          <a:p>
            <a:pPr algn="ctr"/>
            <a:r>
              <a:rPr kumimoji="1" lang="ja-JP" altLang="en-US" sz="1400" dirty="0">
                <a:latin typeface="BIZ UDPゴシック" panose="020B0400000000000000" pitchFamily="50" charset="-128"/>
                <a:ea typeface="BIZ UDPゴシック" panose="020B0400000000000000" pitchFamily="50" charset="-128"/>
              </a:rPr>
              <a:t>福祉制度の動向</a:t>
            </a:r>
          </a:p>
        </p:txBody>
      </p:sp>
      <p:sp>
        <p:nvSpPr>
          <p:cNvPr id="12" name="正方形/長方形 11"/>
          <p:cNvSpPr/>
          <p:nvPr/>
        </p:nvSpPr>
        <p:spPr>
          <a:xfrm>
            <a:off x="4799117" y="2267455"/>
            <a:ext cx="1600185" cy="70658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dirty="0">
                <a:latin typeface="BIZ UDPゴシック" panose="020B0400000000000000" pitchFamily="50" charset="-128"/>
                <a:ea typeface="BIZ UDPゴシック" panose="020B0400000000000000" pitchFamily="50" charset="-128"/>
              </a:rPr>
              <a:t>講義２</a:t>
            </a:r>
            <a:endParaRPr kumimoji="1" lang="en-US" altLang="ja-JP" dirty="0">
              <a:latin typeface="BIZ UDPゴシック" panose="020B0400000000000000" pitchFamily="50" charset="-128"/>
              <a:ea typeface="BIZ UDPゴシック" panose="020B0400000000000000" pitchFamily="50" charset="-128"/>
            </a:endParaRPr>
          </a:p>
          <a:p>
            <a:pPr algn="ctr"/>
            <a:r>
              <a:rPr lang="ja-JP" altLang="en-US" sz="1400" dirty="0">
                <a:latin typeface="BIZ UDPゴシック" panose="020B0400000000000000" pitchFamily="50" charset="-128"/>
                <a:ea typeface="BIZ UDPゴシック" panose="020B0400000000000000" pitchFamily="50" charset="-128"/>
              </a:rPr>
              <a:t>個別相談支援</a:t>
            </a:r>
            <a:endParaRPr kumimoji="1" lang="ja-JP" altLang="en-US" sz="1400" dirty="0">
              <a:latin typeface="BIZ UDPゴシック" panose="020B0400000000000000" pitchFamily="50" charset="-128"/>
              <a:ea typeface="BIZ UDPゴシック" panose="020B0400000000000000" pitchFamily="50" charset="-128"/>
            </a:endParaRPr>
          </a:p>
        </p:txBody>
      </p:sp>
      <p:sp>
        <p:nvSpPr>
          <p:cNvPr id="15" name="正方形/長方形 14"/>
          <p:cNvSpPr/>
          <p:nvPr/>
        </p:nvSpPr>
        <p:spPr>
          <a:xfrm>
            <a:off x="10223176" y="2267455"/>
            <a:ext cx="1801077" cy="695715"/>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rgbClr val="FFFFFF"/>
                </a:solidFill>
                <a:latin typeface="BIZ UDPゴシック" panose="020B0400000000000000" pitchFamily="50" charset="-128"/>
                <a:ea typeface="BIZ UDPゴシック" panose="020B0400000000000000" pitchFamily="50" charset="-128"/>
              </a:rPr>
              <a:t>講義５</a:t>
            </a:r>
            <a:endParaRPr kumimoji="1" lang="en-US" altLang="ja-JP" dirty="0">
              <a:solidFill>
                <a:srgbClr val="FFFFFF"/>
              </a:solidFill>
              <a:latin typeface="BIZ UDPゴシック" panose="020B0400000000000000" pitchFamily="50" charset="-128"/>
              <a:ea typeface="BIZ UDPゴシック" panose="020B0400000000000000" pitchFamily="50" charset="-128"/>
            </a:endParaRPr>
          </a:p>
          <a:p>
            <a:pPr algn="ctr"/>
            <a:r>
              <a:rPr lang="ja-JP" altLang="en-US" sz="1400" dirty="0">
                <a:solidFill>
                  <a:srgbClr val="FFFFFF"/>
                </a:solidFill>
                <a:latin typeface="BIZ UDPゴシック" panose="020B0400000000000000" pitchFamily="50" charset="-128"/>
                <a:ea typeface="BIZ UDPゴシック" panose="020B0400000000000000" pitchFamily="50" charset="-128"/>
              </a:rPr>
              <a:t>スーパービジョン</a:t>
            </a:r>
            <a:endParaRPr kumimoji="1" lang="ja-JP" altLang="en-US" sz="1400" dirty="0">
              <a:solidFill>
                <a:srgbClr val="FFFFFF"/>
              </a:solidFill>
              <a:latin typeface="BIZ UDPゴシック" panose="020B0400000000000000" pitchFamily="50" charset="-128"/>
              <a:ea typeface="BIZ UDPゴシック" panose="020B0400000000000000" pitchFamily="50" charset="-128"/>
            </a:endParaRPr>
          </a:p>
        </p:txBody>
      </p:sp>
      <p:sp>
        <p:nvSpPr>
          <p:cNvPr id="2" name="テキスト ボックス 1"/>
          <p:cNvSpPr txBox="1"/>
          <p:nvPr/>
        </p:nvSpPr>
        <p:spPr>
          <a:xfrm>
            <a:off x="748145" y="375823"/>
            <a:ext cx="10252364" cy="1477328"/>
          </a:xfrm>
          <a:prstGeom prst="rect">
            <a:avLst/>
          </a:prstGeom>
          <a:noFill/>
          <a:ln w="28575">
            <a:solidFill>
              <a:schemeClr val="tx1"/>
            </a:solidFill>
          </a:ln>
        </p:spPr>
        <p:txBody>
          <a:bodyPr wrap="square" rtlCol="0">
            <a:spAutoFit/>
          </a:bodyPr>
          <a:lstStyle/>
          <a:p>
            <a:r>
              <a:rPr kumimoji="1" lang="ja-JP" altLang="en-US" dirty="0">
                <a:latin typeface="ＭＳ Ｐゴシック" panose="020B0600070205080204" pitchFamily="50" charset="-128"/>
                <a:ea typeface="ＭＳ Ｐゴシック" panose="020B0600070205080204" pitchFamily="50" charset="-128"/>
              </a:rPr>
              <a:t>獲得目標</a:t>
            </a:r>
            <a:endParaRPr kumimoji="1" lang="en-US" altLang="ja-JP" dirty="0">
              <a:latin typeface="ＭＳ Ｐゴシック" panose="020B0600070205080204" pitchFamily="50" charset="-128"/>
              <a:ea typeface="ＭＳ Ｐゴシック" panose="020B0600070205080204" pitchFamily="50" charset="-128"/>
            </a:endParaRPr>
          </a:p>
          <a:p>
            <a:r>
              <a:rPr lang="ja-JP" altLang="en-US" dirty="0">
                <a:latin typeface="ＭＳ Ｐゴシック" panose="020B0600070205080204" pitchFamily="50" charset="-128"/>
                <a:ea typeface="ＭＳ Ｐゴシック" panose="020B0600070205080204" pitchFamily="50" charset="-128"/>
              </a:rPr>
              <a:t>①相談支援の基本的業務を確実に実施できる。</a:t>
            </a:r>
            <a:endParaRPr lang="en-US" altLang="ja-JP" dirty="0">
              <a:latin typeface="ＭＳ Ｐゴシック" panose="020B0600070205080204" pitchFamily="50" charset="-128"/>
              <a:ea typeface="ＭＳ Ｐゴシック" panose="020B0600070205080204" pitchFamily="50" charset="-128"/>
            </a:endParaRPr>
          </a:p>
          <a:p>
            <a:r>
              <a:rPr kumimoji="1" lang="ja-JP" altLang="en-US" dirty="0">
                <a:latin typeface="ＭＳ Ｐゴシック" panose="020B0600070205080204" pitchFamily="50" charset="-128"/>
                <a:ea typeface="ＭＳ Ｐゴシック" panose="020B0600070205080204" pitchFamily="50" charset="-128"/>
              </a:rPr>
              <a:t>②チームアプローチ（多職種連携）の理論と方法を理解し、実践の中でチームアプローチが実践できる。</a:t>
            </a:r>
            <a:endParaRPr kumimoji="1" lang="en-US" altLang="ja-JP" dirty="0">
              <a:latin typeface="ＭＳ Ｐゴシック" panose="020B0600070205080204" pitchFamily="50" charset="-128"/>
              <a:ea typeface="ＭＳ Ｐゴシック" panose="020B0600070205080204" pitchFamily="50" charset="-128"/>
            </a:endParaRPr>
          </a:p>
          <a:p>
            <a:r>
              <a:rPr lang="ja-JP" altLang="en-US" dirty="0">
                <a:latin typeface="ＭＳ Ｐゴシック" panose="020B0600070205080204" pitchFamily="50" charset="-128"/>
                <a:ea typeface="ＭＳ Ｐゴシック" panose="020B0600070205080204" pitchFamily="50" charset="-128"/>
              </a:rPr>
              <a:t>③コミュニティワーク（地域とのつながりやインフォーマルの活用等）の理論と方法を理解し、実践できる。</a:t>
            </a:r>
            <a:endParaRPr lang="en-US" altLang="ja-JP" dirty="0">
              <a:latin typeface="ＭＳ Ｐゴシック" panose="020B0600070205080204" pitchFamily="50" charset="-128"/>
              <a:ea typeface="ＭＳ Ｐゴシック" panose="020B0600070205080204" pitchFamily="50" charset="-128"/>
            </a:endParaRPr>
          </a:p>
          <a:p>
            <a:r>
              <a:rPr kumimoji="1" lang="ja-JP" altLang="en-US" dirty="0">
                <a:latin typeface="ＭＳ Ｐゴシック" panose="020B0600070205080204" pitchFamily="50" charset="-128"/>
                <a:ea typeface="ＭＳ Ｐゴシック" panose="020B0600070205080204" pitchFamily="50" charset="-128"/>
              </a:rPr>
              <a:t>④スーパービジョンの理論と方法を理解し、助言・指導を受けることの必要性を理解する。</a:t>
            </a:r>
          </a:p>
        </p:txBody>
      </p:sp>
      <p:sp>
        <p:nvSpPr>
          <p:cNvPr id="16" name="正方形/長方形 15"/>
          <p:cNvSpPr/>
          <p:nvPr/>
        </p:nvSpPr>
        <p:spPr>
          <a:xfrm>
            <a:off x="8415157" y="2267455"/>
            <a:ext cx="1600185" cy="706582"/>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dirty="0">
                <a:latin typeface="BIZ UDPゴシック" panose="020B0400000000000000" pitchFamily="50" charset="-128"/>
                <a:ea typeface="BIZ UDPゴシック" panose="020B0400000000000000" pitchFamily="50" charset="-128"/>
              </a:rPr>
              <a:t>講義４</a:t>
            </a:r>
            <a:endParaRPr kumimoji="1" lang="en-US" altLang="ja-JP" dirty="0">
              <a:latin typeface="BIZ UDPゴシック" panose="020B0400000000000000" pitchFamily="50" charset="-128"/>
              <a:ea typeface="BIZ UDPゴシック" panose="020B0400000000000000" pitchFamily="50" charset="-128"/>
            </a:endParaRPr>
          </a:p>
          <a:p>
            <a:pPr algn="ctr"/>
            <a:r>
              <a:rPr lang="ja-JP" altLang="en-US" sz="1400" dirty="0">
                <a:latin typeface="BIZ UDPゴシック" panose="020B0400000000000000" pitchFamily="50" charset="-128"/>
                <a:ea typeface="BIZ UDPゴシック" panose="020B0400000000000000" pitchFamily="50" charset="-128"/>
              </a:rPr>
              <a:t>コミュニティワーク</a:t>
            </a:r>
            <a:endParaRPr kumimoji="1" lang="ja-JP" altLang="en-US" sz="1400" dirty="0">
              <a:latin typeface="BIZ UDPゴシック" panose="020B0400000000000000" pitchFamily="50" charset="-128"/>
              <a:ea typeface="BIZ UDPゴシック" panose="020B0400000000000000" pitchFamily="50" charset="-128"/>
            </a:endParaRPr>
          </a:p>
        </p:txBody>
      </p:sp>
      <p:sp>
        <p:nvSpPr>
          <p:cNvPr id="17" name="正方形/長方形 16"/>
          <p:cNvSpPr/>
          <p:nvPr/>
        </p:nvSpPr>
        <p:spPr>
          <a:xfrm>
            <a:off x="6607137" y="2267455"/>
            <a:ext cx="1600185" cy="706582"/>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dirty="0">
                <a:latin typeface="BIZ UDPゴシック" panose="020B0400000000000000" pitchFamily="50" charset="-128"/>
                <a:ea typeface="BIZ UDPゴシック" panose="020B0400000000000000" pitchFamily="50" charset="-128"/>
              </a:rPr>
              <a:t>講義３</a:t>
            </a:r>
            <a:endParaRPr kumimoji="1" lang="en-US" altLang="ja-JP" dirty="0">
              <a:latin typeface="BIZ UDPゴシック" panose="020B0400000000000000" pitchFamily="50" charset="-128"/>
              <a:ea typeface="BIZ UDPゴシック" panose="020B0400000000000000" pitchFamily="50" charset="-128"/>
            </a:endParaRPr>
          </a:p>
          <a:p>
            <a:pPr algn="ctr"/>
            <a:r>
              <a:rPr lang="ja-JP" altLang="en-US" sz="1400" dirty="0">
                <a:latin typeface="BIZ UDPゴシック" panose="020B0400000000000000" pitchFamily="50" charset="-128"/>
                <a:ea typeface="BIZ UDPゴシック" panose="020B0400000000000000" pitchFamily="50" charset="-128"/>
              </a:rPr>
              <a:t>チームアプローチ</a:t>
            </a:r>
            <a:endParaRPr kumimoji="1" lang="ja-JP" altLang="en-US" sz="1400" dirty="0">
              <a:latin typeface="BIZ UDPゴシック" panose="020B0400000000000000" pitchFamily="50" charset="-128"/>
              <a:ea typeface="BIZ UDPゴシック" panose="020B0400000000000000" pitchFamily="50" charset="-128"/>
            </a:endParaRPr>
          </a:p>
        </p:txBody>
      </p:sp>
      <p:sp>
        <p:nvSpPr>
          <p:cNvPr id="3" name="テキスト ボックス 2"/>
          <p:cNvSpPr txBox="1"/>
          <p:nvPr/>
        </p:nvSpPr>
        <p:spPr>
          <a:xfrm>
            <a:off x="4799117" y="1952744"/>
            <a:ext cx="5216225" cy="338554"/>
          </a:xfrm>
          <a:prstGeom prst="rect">
            <a:avLst/>
          </a:prstGeom>
          <a:noFill/>
        </p:spPr>
        <p:txBody>
          <a:bodyPr wrap="square" rtlCol="0">
            <a:spAutoFit/>
          </a:bodyPr>
          <a:lstStyle/>
          <a:p>
            <a:pPr algn="ctr"/>
            <a:r>
              <a:rPr kumimoji="1" lang="ja-JP" altLang="en-US" sz="1600" dirty="0">
                <a:latin typeface="BIZ UDPゴシック" panose="020B0400000000000000" pitchFamily="50" charset="-128"/>
                <a:ea typeface="BIZ UDPゴシック" panose="020B0400000000000000" pitchFamily="50" charset="-128"/>
              </a:rPr>
              <a:t>地域を基盤としたソーシャルワーク</a:t>
            </a:r>
          </a:p>
        </p:txBody>
      </p:sp>
      <p:sp>
        <p:nvSpPr>
          <p:cNvPr id="11" name="正方形/長方形 10"/>
          <p:cNvSpPr/>
          <p:nvPr/>
        </p:nvSpPr>
        <p:spPr>
          <a:xfrm>
            <a:off x="4695195" y="1952744"/>
            <a:ext cx="5417128" cy="1087817"/>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p:cNvSpPr/>
          <p:nvPr/>
        </p:nvSpPr>
        <p:spPr>
          <a:xfrm>
            <a:off x="1453229" y="3281815"/>
            <a:ext cx="1330035" cy="70658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400" dirty="0">
                <a:latin typeface="BIZ UDPゴシック" panose="020B0400000000000000" pitchFamily="50" charset="-128"/>
                <a:ea typeface="BIZ UDPゴシック" panose="020B0400000000000000" pitchFamily="50" charset="-128"/>
              </a:rPr>
              <a:t>個別相談支援講義（</a:t>
            </a:r>
            <a:r>
              <a:rPr lang="ja-JP" altLang="en-US" sz="1400" dirty="0">
                <a:latin typeface="BIZ UDPゴシック" panose="020B0400000000000000" pitchFamily="50" charset="-128"/>
                <a:ea typeface="BIZ UDPゴシック" panose="020B0400000000000000" pitchFamily="50" charset="-128"/>
              </a:rPr>
              <a:t>実演）</a:t>
            </a:r>
            <a:endParaRPr kumimoji="1" lang="ja-JP" altLang="en-US" sz="1400" dirty="0">
              <a:latin typeface="BIZ UDPゴシック" panose="020B0400000000000000" pitchFamily="50" charset="-128"/>
              <a:ea typeface="BIZ UDPゴシック" panose="020B0400000000000000" pitchFamily="50" charset="-128"/>
            </a:endParaRPr>
          </a:p>
        </p:txBody>
      </p:sp>
      <p:sp>
        <p:nvSpPr>
          <p:cNvPr id="19" name="正方形/長方形 18"/>
          <p:cNvSpPr/>
          <p:nvPr/>
        </p:nvSpPr>
        <p:spPr>
          <a:xfrm>
            <a:off x="3076542" y="3264526"/>
            <a:ext cx="1051393" cy="70658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400" dirty="0">
                <a:latin typeface="BIZ UDPゴシック" panose="020B0400000000000000" pitchFamily="50" charset="-128"/>
                <a:ea typeface="BIZ UDPゴシック" panose="020B0400000000000000" pitchFamily="50" charset="-128"/>
              </a:rPr>
              <a:t>セルフチェック</a:t>
            </a:r>
            <a:endParaRPr kumimoji="1" lang="ja-JP" altLang="en-US" sz="1400" dirty="0">
              <a:latin typeface="BIZ UDPゴシック" panose="020B0400000000000000" pitchFamily="50" charset="-128"/>
              <a:ea typeface="BIZ UDPゴシック" panose="020B0400000000000000" pitchFamily="50" charset="-128"/>
            </a:endParaRPr>
          </a:p>
        </p:txBody>
      </p:sp>
      <p:sp>
        <p:nvSpPr>
          <p:cNvPr id="20" name="テキスト ボックス 19"/>
          <p:cNvSpPr txBox="1"/>
          <p:nvPr/>
        </p:nvSpPr>
        <p:spPr>
          <a:xfrm>
            <a:off x="4364336" y="3240772"/>
            <a:ext cx="369332" cy="740818"/>
          </a:xfrm>
          <a:prstGeom prst="rect">
            <a:avLst/>
          </a:prstGeom>
          <a:noFill/>
          <a:ln>
            <a:solidFill>
              <a:schemeClr val="tx1"/>
            </a:solidFill>
          </a:ln>
        </p:spPr>
        <p:txBody>
          <a:bodyPr vert="eaVert" wrap="square" rtlCol="0">
            <a:spAutoFit/>
          </a:bodyPr>
          <a:lstStyle/>
          <a:p>
            <a:r>
              <a:rPr kumimoji="1" lang="ja-JP" altLang="en-US" sz="1200" dirty="0">
                <a:latin typeface="BIZ UDPゴシック" panose="020B0400000000000000" pitchFamily="50" charset="-128"/>
                <a:ea typeface="BIZ UDPゴシック" panose="020B0400000000000000" pitchFamily="50" charset="-128"/>
              </a:rPr>
              <a:t>事例報告</a:t>
            </a:r>
          </a:p>
        </p:txBody>
      </p:sp>
      <p:graphicFrame>
        <p:nvGraphicFramePr>
          <p:cNvPr id="21" name="表 20"/>
          <p:cNvGraphicFramePr>
            <a:graphicFrameLocks noGrp="1"/>
          </p:cNvGraphicFramePr>
          <p:nvPr/>
        </p:nvGraphicFramePr>
        <p:xfrm>
          <a:off x="4721640" y="3250181"/>
          <a:ext cx="3462483" cy="731520"/>
        </p:xfrm>
        <a:graphic>
          <a:graphicData uri="http://schemas.openxmlformats.org/drawingml/2006/table">
            <a:tbl>
              <a:tblPr firstRow="1" bandRow="1">
                <a:tableStyleId>{5940675A-B579-460E-94D1-54222C63F5DA}</a:tableStyleId>
              </a:tblPr>
              <a:tblGrid>
                <a:gridCol w="1154161">
                  <a:extLst>
                    <a:ext uri="{9D8B030D-6E8A-4147-A177-3AD203B41FA5}">
                      <a16:colId xmlns:a16="http://schemas.microsoft.com/office/drawing/2014/main" val="20000"/>
                    </a:ext>
                  </a:extLst>
                </a:gridCol>
                <a:gridCol w="1154161">
                  <a:extLst>
                    <a:ext uri="{9D8B030D-6E8A-4147-A177-3AD203B41FA5}">
                      <a16:colId xmlns:a16="http://schemas.microsoft.com/office/drawing/2014/main" val="20001"/>
                    </a:ext>
                  </a:extLst>
                </a:gridCol>
                <a:gridCol w="1154161">
                  <a:extLst>
                    <a:ext uri="{9D8B030D-6E8A-4147-A177-3AD203B41FA5}">
                      <a16:colId xmlns:a16="http://schemas.microsoft.com/office/drawing/2014/main" val="20002"/>
                    </a:ext>
                  </a:extLst>
                </a:gridCol>
              </a:tblGrid>
              <a:tr h="353054">
                <a:tc>
                  <a:txBody>
                    <a:bodyPr/>
                    <a:lstStyle/>
                    <a:p>
                      <a:pPr algn="ctr"/>
                      <a:r>
                        <a:rPr kumimoji="1" lang="ja-JP" altLang="en-US" dirty="0"/>
                        <a:t>①</a:t>
                      </a:r>
                    </a:p>
                  </a:txBody>
                  <a:tcPr anchor="ctr"/>
                </a:tc>
                <a:tc>
                  <a:txBody>
                    <a:bodyPr/>
                    <a:lstStyle/>
                    <a:p>
                      <a:pPr algn="ctr"/>
                      <a:r>
                        <a:rPr kumimoji="1" lang="ja-JP" altLang="en-US" dirty="0"/>
                        <a:t>②</a:t>
                      </a:r>
                    </a:p>
                  </a:txBody>
                  <a:tcPr anchor="ctr"/>
                </a:tc>
                <a:tc>
                  <a:txBody>
                    <a:bodyPr/>
                    <a:lstStyle/>
                    <a:p>
                      <a:pPr algn="ctr"/>
                      <a:r>
                        <a:rPr kumimoji="1" lang="ja-JP" altLang="en-US" dirty="0"/>
                        <a:t>③</a:t>
                      </a:r>
                    </a:p>
                  </a:txBody>
                  <a:tcPr anchor="ctr"/>
                </a:tc>
                <a:extLst>
                  <a:ext uri="{0D108BD9-81ED-4DB2-BD59-A6C34878D82A}">
                    <a16:rowId xmlns:a16="http://schemas.microsoft.com/office/drawing/2014/main" val="10000"/>
                  </a:ext>
                </a:extLst>
              </a:tr>
              <a:tr h="353054">
                <a:tc>
                  <a:txBody>
                    <a:bodyPr/>
                    <a:lstStyle/>
                    <a:p>
                      <a:pPr algn="ctr"/>
                      <a:r>
                        <a:rPr kumimoji="1" lang="ja-JP" altLang="en-US" dirty="0"/>
                        <a:t>④</a:t>
                      </a:r>
                    </a:p>
                  </a:txBody>
                  <a:tcPr anchor="ctr"/>
                </a:tc>
                <a:tc>
                  <a:txBody>
                    <a:bodyPr/>
                    <a:lstStyle/>
                    <a:p>
                      <a:pPr algn="ctr"/>
                      <a:r>
                        <a:rPr kumimoji="1" lang="ja-JP" altLang="en-US" dirty="0"/>
                        <a:t>⑤</a:t>
                      </a:r>
                    </a:p>
                  </a:txBody>
                  <a:tcPr anchor="ctr"/>
                </a:tc>
                <a:tc>
                  <a:txBody>
                    <a:bodyPr/>
                    <a:lstStyle/>
                    <a:p>
                      <a:pPr algn="ctr"/>
                      <a:r>
                        <a:rPr kumimoji="1" lang="ja-JP" altLang="en-US" dirty="0"/>
                        <a:t>⑥</a:t>
                      </a:r>
                    </a:p>
                  </a:txBody>
                  <a:tcPr anchor="ctr"/>
                </a:tc>
                <a:extLst>
                  <a:ext uri="{0D108BD9-81ED-4DB2-BD59-A6C34878D82A}">
                    <a16:rowId xmlns:a16="http://schemas.microsoft.com/office/drawing/2014/main" val="10001"/>
                  </a:ext>
                </a:extLst>
              </a:tr>
            </a:tbl>
          </a:graphicData>
        </a:graphic>
      </p:graphicFrame>
      <p:sp>
        <p:nvSpPr>
          <p:cNvPr id="22" name="正方形/長方形 21"/>
          <p:cNvSpPr/>
          <p:nvPr/>
        </p:nvSpPr>
        <p:spPr>
          <a:xfrm>
            <a:off x="8435058" y="3254208"/>
            <a:ext cx="1580284" cy="694113"/>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400" dirty="0">
                <a:latin typeface="BIZ UDPゴシック" panose="020B0400000000000000" pitchFamily="50" charset="-128"/>
                <a:ea typeface="BIZ UDPゴシック" panose="020B0400000000000000" pitchFamily="50" charset="-128"/>
              </a:rPr>
              <a:t>実習</a:t>
            </a:r>
            <a:endParaRPr lang="en-US" altLang="ja-JP" sz="1400" dirty="0">
              <a:latin typeface="BIZ UDPゴシック" panose="020B0400000000000000" pitchFamily="50" charset="-128"/>
              <a:ea typeface="BIZ UDPゴシック" panose="020B0400000000000000" pitchFamily="50" charset="-128"/>
            </a:endParaRPr>
          </a:p>
          <a:p>
            <a:pPr algn="ctr"/>
            <a:r>
              <a:rPr lang="ja-JP" altLang="en-US" sz="1400" dirty="0">
                <a:latin typeface="BIZ UDPゴシック" panose="020B0400000000000000" pitchFamily="50" charset="-128"/>
                <a:ea typeface="BIZ UDPゴシック" panose="020B0400000000000000" pitchFamily="50" charset="-128"/>
              </a:rPr>
              <a:t>整理と共有</a:t>
            </a:r>
            <a:endParaRPr lang="en-US" altLang="ja-JP" sz="1400" dirty="0">
              <a:latin typeface="BIZ UDPゴシック" panose="020B0400000000000000" pitchFamily="50" charset="-128"/>
              <a:ea typeface="BIZ UDPゴシック" panose="020B0400000000000000" pitchFamily="50" charset="-128"/>
            </a:endParaRPr>
          </a:p>
        </p:txBody>
      </p:sp>
      <p:sp>
        <p:nvSpPr>
          <p:cNvPr id="24" name="正方形/長方形 23"/>
          <p:cNvSpPr/>
          <p:nvPr/>
        </p:nvSpPr>
        <p:spPr>
          <a:xfrm>
            <a:off x="3919340" y="4171318"/>
            <a:ext cx="6096002" cy="33235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latin typeface="BIZ UDPゴシック" panose="020B0400000000000000" pitchFamily="50" charset="-128"/>
                <a:ea typeface="BIZ UDPゴシック" panose="020B0400000000000000" pitchFamily="50" charset="-128"/>
              </a:rPr>
              <a:t>基幹相談支援センター等にてチームで検討する（実習）</a:t>
            </a:r>
          </a:p>
        </p:txBody>
      </p:sp>
      <p:sp>
        <p:nvSpPr>
          <p:cNvPr id="26" name="左カーブ矢印 25"/>
          <p:cNvSpPr/>
          <p:nvPr/>
        </p:nvSpPr>
        <p:spPr>
          <a:xfrm>
            <a:off x="10112322" y="3637293"/>
            <a:ext cx="272352" cy="702208"/>
          </a:xfrm>
          <a:prstGeom prst="curvedLef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kumimoji="1" lang="ja-JP" altLang="en-US">
              <a:solidFill>
                <a:schemeClr val="tx1"/>
              </a:solidFill>
            </a:endParaRPr>
          </a:p>
        </p:txBody>
      </p:sp>
      <p:sp>
        <p:nvSpPr>
          <p:cNvPr id="27" name="正方形/長方形 26"/>
          <p:cNvSpPr/>
          <p:nvPr/>
        </p:nvSpPr>
        <p:spPr>
          <a:xfrm>
            <a:off x="1453229" y="4660234"/>
            <a:ext cx="1330035" cy="70658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400" dirty="0">
                <a:latin typeface="BIZ UDPゴシック" panose="020B0400000000000000" pitchFamily="50" charset="-128"/>
                <a:ea typeface="BIZ UDPゴシック" panose="020B0400000000000000" pitchFamily="50" charset="-128"/>
              </a:rPr>
              <a:t>チームアプローチ</a:t>
            </a:r>
            <a:r>
              <a:rPr kumimoji="1" lang="ja-JP" altLang="en-US" sz="1400" dirty="0">
                <a:latin typeface="BIZ UDPゴシック" panose="020B0400000000000000" pitchFamily="50" charset="-128"/>
                <a:ea typeface="BIZ UDPゴシック" panose="020B0400000000000000" pitchFamily="50" charset="-128"/>
              </a:rPr>
              <a:t>講義（</a:t>
            </a:r>
            <a:r>
              <a:rPr lang="ja-JP" altLang="en-US" sz="1400" dirty="0">
                <a:latin typeface="BIZ UDPゴシック" panose="020B0400000000000000" pitchFamily="50" charset="-128"/>
                <a:ea typeface="BIZ UDPゴシック" panose="020B0400000000000000" pitchFamily="50" charset="-128"/>
              </a:rPr>
              <a:t>実演）</a:t>
            </a:r>
            <a:endParaRPr kumimoji="1" lang="ja-JP" altLang="en-US" sz="1400" dirty="0">
              <a:latin typeface="BIZ UDPゴシック" panose="020B0400000000000000" pitchFamily="50" charset="-128"/>
              <a:ea typeface="BIZ UDPゴシック" panose="020B0400000000000000" pitchFamily="50" charset="-128"/>
            </a:endParaRPr>
          </a:p>
        </p:txBody>
      </p:sp>
      <p:sp>
        <p:nvSpPr>
          <p:cNvPr id="28" name="正方形/長方形 27"/>
          <p:cNvSpPr/>
          <p:nvPr/>
        </p:nvSpPr>
        <p:spPr>
          <a:xfrm>
            <a:off x="3074007" y="4644262"/>
            <a:ext cx="1051393" cy="70658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400" dirty="0">
                <a:latin typeface="BIZ UDPゴシック" panose="020B0400000000000000" pitchFamily="50" charset="-128"/>
                <a:ea typeface="BIZ UDPゴシック" panose="020B0400000000000000" pitchFamily="50" charset="-128"/>
              </a:rPr>
              <a:t>セルフチェック</a:t>
            </a:r>
            <a:endParaRPr kumimoji="1" lang="ja-JP" altLang="en-US" sz="1400" dirty="0">
              <a:latin typeface="BIZ UDPゴシック" panose="020B0400000000000000" pitchFamily="50" charset="-128"/>
              <a:ea typeface="BIZ UDPゴシック" panose="020B0400000000000000" pitchFamily="50" charset="-128"/>
            </a:endParaRPr>
          </a:p>
        </p:txBody>
      </p:sp>
      <p:sp>
        <p:nvSpPr>
          <p:cNvPr id="29" name="テキスト ボックス 28"/>
          <p:cNvSpPr txBox="1"/>
          <p:nvPr/>
        </p:nvSpPr>
        <p:spPr>
          <a:xfrm>
            <a:off x="4429785" y="4644262"/>
            <a:ext cx="369332" cy="733248"/>
          </a:xfrm>
          <a:prstGeom prst="rect">
            <a:avLst/>
          </a:prstGeom>
          <a:noFill/>
          <a:ln>
            <a:solidFill>
              <a:schemeClr val="tx1"/>
            </a:solidFill>
          </a:ln>
        </p:spPr>
        <p:txBody>
          <a:bodyPr vert="eaVert" wrap="square" rtlCol="0">
            <a:spAutoFit/>
          </a:bodyPr>
          <a:lstStyle/>
          <a:p>
            <a:r>
              <a:rPr lang="ja-JP" altLang="en-US" sz="1200" dirty="0">
                <a:latin typeface="BIZ UDPゴシック" panose="020B0400000000000000" pitchFamily="50" charset="-128"/>
                <a:ea typeface="BIZ UDPゴシック" panose="020B0400000000000000" pitchFamily="50" charset="-128"/>
              </a:rPr>
              <a:t>事例</a:t>
            </a:r>
            <a:r>
              <a:rPr kumimoji="1" lang="ja-JP" altLang="en-US" sz="1200" dirty="0">
                <a:latin typeface="BIZ UDPゴシック" panose="020B0400000000000000" pitchFamily="50" charset="-128"/>
                <a:ea typeface="BIZ UDPゴシック" panose="020B0400000000000000" pitchFamily="50" charset="-128"/>
              </a:rPr>
              <a:t>報告</a:t>
            </a:r>
          </a:p>
        </p:txBody>
      </p:sp>
      <p:graphicFrame>
        <p:nvGraphicFramePr>
          <p:cNvPr id="30" name="表 29"/>
          <p:cNvGraphicFramePr>
            <a:graphicFrameLocks noGrp="1"/>
          </p:cNvGraphicFramePr>
          <p:nvPr/>
        </p:nvGraphicFramePr>
        <p:xfrm>
          <a:off x="4818619" y="4650267"/>
          <a:ext cx="1911942" cy="731520"/>
        </p:xfrm>
        <a:graphic>
          <a:graphicData uri="http://schemas.openxmlformats.org/drawingml/2006/table">
            <a:tbl>
              <a:tblPr firstRow="1" bandRow="1">
                <a:tableStyleId>{5940675A-B579-460E-94D1-54222C63F5DA}</a:tableStyleId>
              </a:tblPr>
              <a:tblGrid>
                <a:gridCol w="637314">
                  <a:extLst>
                    <a:ext uri="{9D8B030D-6E8A-4147-A177-3AD203B41FA5}">
                      <a16:colId xmlns:a16="http://schemas.microsoft.com/office/drawing/2014/main" val="20000"/>
                    </a:ext>
                  </a:extLst>
                </a:gridCol>
                <a:gridCol w="637314">
                  <a:extLst>
                    <a:ext uri="{9D8B030D-6E8A-4147-A177-3AD203B41FA5}">
                      <a16:colId xmlns:a16="http://schemas.microsoft.com/office/drawing/2014/main" val="20001"/>
                    </a:ext>
                  </a:extLst>
                </a:gridCol>
                <a:gridCol w="637314">
                  <a:extLst>
                    <a:ext uri="{9D8B030D-6E8A-4147-A177-3AD203B41FA5}">
                      <a16:colId xmlns:a16="http://schemas.microsoft.com/office/drawing/2014/main" val="20002"/>
                    </a:ext>
                  </a:extLst>
                </a:gridCol>
              </a:tblGrid>
              <a:tr h="357153">
                <a:tc>
                  <a:txBody>
                    <a:bodyPr/>
                    <a:lstStyle/>
                    <a:p>
                      <a:pPr algn="ctr"/>
                      <a:r>
                        <a:rPr kumimoji="1" lang="ja-JP" altLang="en-US" dirty="0"/>
                        <a:t>①</a:t>
                      </a:r>
                    </a:p>
                  </a:txBody>
                  <a:tcPr/>
                </a:tc>
                <a:tc>
                  <a:txBody>
                    <a:bodyPr/>
                    <a:lstStyle/>
                    <a:p>
                      <a:pPr algn="ctr"/>
                      <a:r>
                        <a:rPr kumimoji="1" lang="ja-JP" altLang="en-US" dirty="0"/>
                        <a:t>②</a:t>
                      </a:r>
                    </a:p>
                  </a:txBody>
                  <a:tcPr/>
                </a:tc>
                <a:tc>
                  <a:txBody>
                    <a:bodyPr/>
                    <a:lstStyle/>
                    <a:p>
                      <a:pPr algn="ctr"/>
                      <a:r>
                        <a:rPr kumimoji="1" lang="ja-JP" altLang="en-US" dirty="0"/>
                        <a:t>③</a:t>
                      </a:r>
                    </a:p>
                  </a:txBody>
                  <a:tcPr/>
                </a:tc>
                <a:extLst>
                  <a:ext uri="{0D108BD9-81ED-4DB2-BD59-A6C34878D82A}">
                    <a16:rowId xmlns:a16="http://schemas.microsoft.com/office/drawing/2014/main" val="10000"/>
                  </a:ext>
                </a:extLst>
              </a:tr>
              <a:tr h="357153">
                <a:tc>
                  <a:txBody>
                    <a:bodyPr/>
                    <a:lstStyle/>
                    <a:p>
                      <a:pPr algn="ctr"/>
                      <a:r>
                        <a:rPr kumimoji="1" lang="ja-JP" altLang="en-US" dirty="0"/>
                        <a:t>④</a:t>
                      </a:r>
                    </a:p>
                  </a:txBody>
                  <a:tcPr/>
                </a:tc>
                <a:tc>
                  <a:txBody>
                    <a:bodyPr/>
                    <a:lstStyle/>
                    <a:p>
                      <a:pPr algn="ctr"/>
                      <a:r>
                        <a:rPr kumimoji="1" lang="ja-JP" altLang="en-US" dirty="0"/>
                        <a:t>⑤</a:t>
                      </a:r>
                    </a:p>
                  </a:txBody>
                  <a:tcPr/>
                </a:tc>
                <a:tc>
                  <a:txBody>
                    <a:bodyPr/>
                    <a:lstStyle/>
                    <a:p>
                      <a:pPr algn="ctr"/>
                      <a:r>
                        <a:rPr kumimoji="1" lang="ja-JP" altLang="en-US" dirty="0"/>
                        <a:t>⑥</a:t>
                      </a:r>
                    </a:p>
                  </a:txBody>
                  <a:tcPr/>
                </a:tc>
                <a:extLst>
                  <a:ext uri="{0D108BD9-81ED-4DB2-BD59-A6C34878D82A}">
                    <a16:rowId xmlns:a16="http://schemas.microsoft.com/office/drawing/2014/main" val="10001"/>
                  </a:ext>
                </a:extLst>
              </a:tr>
            </a:tbl>
          </a:graphicData>
        </a:graphic>
      </p:graphicFrame>
      <p:sp>
        <p:nvSpPr>
          <p:cNvPr id="31" name="右矢印 30"/>
          <p:cNvSpPr/>
          <p:nvPr/>
        </p:nvSpPr>
        <p:spPr>
          <a:xfrm>
            <a:off x="6880501" y="4863937"/>
            <a:ext cx="289779" cy="270934"/>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正方形/長方形 32"/>
          <p:cNvSpPr/>
          <p:nvPr/>
        </p:nvSpPr>
        <p:spPr>
          <a:xfrm>
            <a:off x="1303007" y="6023999"/>
            <a:ext cx="1480258" cy="70658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ja-JP" sz="1400" dirty="0">
                <a:latin typeface="BIZ UDPゴシック" panose="020B0400000000000000" pitchFamily="50" charset="-128"/>
                <a:ea typeface="BIZ UDPゴシック" panose="020B0400000000000000" pitchFamily="50" charset="-128"/>
              </a:rPr>
              <a:t>GSV</a:t>
            </a:r>
            <a:r>
              <a:rPr lang="ja-JP" altLang="en-US" sz="1400" dirty="0">
                <a:latin typeface="BIZ UDPゴシック" panose="020B0400000000000000" pitchFamily="50" charset="-128"/>
                <a:ea typeface="BIZ UDPゴシック" panose="020B0400000000000000" pitchFamily="50" charset="-128"/>
              </a:rPr>
              <a:t>講義</a:t>
            </a:r>
            <a:endParaRPr kumimoji="1" lang="ja-JP" altLang="en-US" sz="1400" dirty="0">
              <a:latin typeface="BIZ UDPゴシック" panose="020B0400000000000000" pitchFamily="50" charset="-128"/>
              <a:ea typeface="BIZ UDPゴシック" panose="020B0400000000000000" pitchFamily="50" charset="-128"/>
            </a:endParaRPr>
          </a:p>
        </p:txBody>
      </p:sp>
      <p:sp>
        <p:nvSpPr>
          <p:cNvPr id="34" name="正方形/長方形 33"/>
          <p:cNvSpPr/>
          <p:nvPr/>
        </p:nvSpPr>
        <p:spPr>
          <a:xfrm>
            <a:off x="2997624" y="6023999"/>
            <a:ext cx="1227396" cy="70658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rgbClr val="FFFFFF"/>
                </a:solidFill>
                <a:latin typeface="BIZ UDPゴシック" panose="020B0400000000000000" pitchFamily="50" charset="-128"/>
                <a:ea typeface="BIZ UDPゴシック" panose="020B0400000000000000" pitchFamily="50" charset="-128"/>
              </a:rPr>
              <a:t>模擬</a:t>
            </a:r>
            <a:r>
              <a:rPr kumimoji="1" lang="en-US" altLang="ja-JP" sz="1400" dirty="0">
                <a:solidFill>
                  <a:srgbClr val="FFFFFF"/>
                </a:solidFill>
                <a:latin typeface="BIZ UDPゴシック" panose="020B0400000000000000" pitchFamily="50" charset="-128"/>
                <a:ea typeface="BIZ UDPゴシック" panose="020B0400000000000000" pitchFamily="50" charset="-128"/>
              </a:rPr>
              <a:t>GSV</a:t>
            </a:r>
            <a:endParaRPr kumimoji="1" lang="ja-JP" altLang="en-US" sz="1400" dirty="0">
              <a:solidFill>
                <a:srgbClr val="FFFFFF"/>
              </a:solidFill>
              <a:latin typeface="BIZ UDPゴシック" panose="020B0400000000000000" pitchFamily="50" charset="-128"/>
              <a:ea typeface="BIZ UDPゴシック" panose="020B0400000000000000" pitchFamily="50" charset="-128"/>
            </a:endParaRPr>
          </a:p>
        </p:txBody>
      </p:sp>
      <p:sp>
        <p:nvSpPr>
          <p:cNvPr id="35" name="正方形/長方形 34"/>
          <p:cNvSpPr/>
          <p:nvPr/>
        </p:nvSpPr>
        <p:spPr>
          <a:xfrm>
            <a:off x="3711388" y="5532292"/>
            <a:ext cx="6303954" cy="34653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rPr>
              <a:t>基幹相談支援センター等にて自立支援協議会の参加等体験（</a:t>
            </a:r>
            <a:r>
              <a:rPr lang="ja-JP" altLang="en-US" sz="1400" dirty="0">
                <a:solidFill>
                  <a:schemeClr val="tx1"/>
                </a:solidFill>
              </a:rPr>
              <a:t>実習</a:t>
            </a:r>
            <a:r>
              <a:rPr kumimoji="1" lang="ja-JP" altLang="en-US" sz="1400" dirty="0">
                <a:solidFill>
                  <a:schemeClr val="tx1"/>
                </a:solidFill>
              </a:rPr>
              <a:t>）</a:t>
            </a:r>
          </a:p>
        </p:txBody>
      </p:sp>
      <p:sp>
        <p:nvSpPr>
          <p:cNvPr id="36" name="正方形/長方形 35"/>
          <p:cNvSpPr/>
          <p:nvPr/>
        </p:nvSpPr>
        <p:spPr>
          <a:xfrm>
            <a:off x="8435058" y="4632261"/>
            <a:ext cx="1580284" cy="735889"/>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400" dirty="0"/>
              <a:t>実習</a:t>
            </a:r>
            <a:endParaRPr lang="en-US" altLang="ja-JP" sz="1400" dirty="0"/>
          </a:p>
          <a:p>
            <a:pPr algn="ctr"/>
            <a:r>
              <a:rPr lang="ja-JP" altLang="en-US" sz="1400" dirty="0"/>
              <a:t>整理と共有</a:t>
            </a:r>
            <a:endParaRPr kumimoji="1" lang="ja-JP" altLang="en-US" sz="1400" dirty="0"/>
          </a:p>
        </p:txBody>
      </p:sp>
      <p:sp>
        <p:nvSpPr>
          <p:cNvPr id="38" name="テキスト ボックス 37"/>
          <p:cNvSpPr txBox="1"/>
          <p:nvPr/>
        </p:nvSpPr>
        <p:spPr>
          <a:xfrm>
            <a:off x="7314652" y="4650267"/>
            <a:ext cx="369332" cy="727243"/>
          </a:xfrm>
          <a:prstGeom prst="rect">
            <a:avLst/>
          </a:prstGeom>
          <a:noFill/>
          <a:ln>
            <a:solidFill>
              <a:schemeClr val="tx1"/>
            </a:solidFill>
          </a:ln>
        </p:spPr>
        <p:txBody>
          <a:bodyPr vert="eaVert" wrap="square" rtlCol="0">
            <a:spAutoFit/>
          </a:bodyPr>
          <a:lstStyle/>
          <a:p>
            <a:r>
              <a:rPr lang="ja-JP" altLang="en-US" sz="1200" dirty="0">
                <a:latin typeface="BIZ UDPゴシック" panose="020B0400000000000000" pitchFamily="50" charset="-128"/>
                <a:ea typeface="BIZ UDPゴシック" panose="020B0400000000000000" pitchFamily="50" charset="-128"/>
              </a:rPr>
              <a:t>事例選出</a:t>
            </a:r>
            <a:endParaRPr kumimoji="1" lang="ja-JP" altLang="en-US" sz="1200" dirty="0">
              <a:latin typeface="BIZ UDPゴシック" panose="020B0400000000000000" pitchFamily="50" charset="-128"/>
              <a:ea typeface="BIZ UDPゴシック" panose="020B0400000000000000" pitchFamily="50" charset="-128"/>
            </a:endParaRPr>
          </a:p>
        </p:txBody>
      </p:sp>
      <p:sp>
        <p:nvSpPr>
          <p:cNvPr id="39" name="左カーブ矢印 38"/>
          <p:cNvSpPr/>
          <p:nvPr/>
        </p:nvSpPr>
        <p:spPr>
          <a:xfrm>
            <a:off x="10097428" y="4975461"/>
            <a:ext cx="272352" cy="702208"/>
          </a:xfrm>
          <a:prstGeom prst="curvedLef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kumimoji="1" lang="ja-JP" altLang="en-US">
              <a:solidFill>
                <a:schemeClr val="tx1"/>
              </a:solidFill>
            </a:endParaRPr>
          </a:p>
        </p:txBody>
      </p:sp>
      <p:sp>
        <p:nvSpPr>
          <p:cNvPr id="42" name="正方形/長方形 41"/>
          <p:cNvSpPr/>
          <p:nvPr/>
        </p:nvSpPr>
        <p:spPr>
          <a:xfrm>
            <a:off x="7079830" y="5993873"/>
            <a:ext cx="1992504" cy="70658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ja-JP" altLang="en-US" sz="1200" dirty="0">
                <a:latin typeface="BIZ UDPゴシック" panose="020B0400000000000000" pitchFamily="50" charset="-128"/>
                <a:ea typeface="BIZ UDPゴシック" panose="020B0400000000000000" pitchFamily="50" charset="-128"/>
              </a:rPr>
              <a:t>実習報告</a:t>
            </a:r>
            <a:endParaRPr lang="en-US" altLang="ja-JP" sz="1200" dirty="0">
              <a:latin typeface="BIZ UDPゴシック" panose="020B0400000000000000" pitchFamily="50" charset="-128"/>
              <a:ea typeface="BIZ UDPゴシック" panose="020B0400000000000000" pitchFamily="50" charset="-128"/>
            </a:endParaRPr>
          </a:p>
          <a:p>
            <a:r>
              <a:rPr lang="ja-JP" altLang="en-US" sz="1200" dirty="0">
                <a:latin typeface="BIZ UDPゴシック" panose="020B0400000000000000" pitchFamily="50" charset="-128"/>
                <a:ea typeface="BIZ UDPゴシック" panose="020B0400000000000000" pitchFamily="50" charset="-128"/>
              </a:rPr>
              <a:t>ヒアリングシート再記入</a:t>
            </a:r>
            <a:endParaRPr lang="en-US" altLang="ja-JP" sz="1200" dirty="0">
              <a:latin typeface="BIZ UDPゴシック" panose="020B0400000000000000" pitchFamily="50" charset="-128"/>
              <a:ea typeface="BIZ UDPゴシック" panose="020B0400000000000000" pitchFamily="50" charset="-128"/>
            </a:endParaRPr>
          </a:p>
          <a:p>
            <a:r>
              <a:rPr kumimoji="1" lang="ja-JP" altLang="en-US" sz="1200" dirty="0">
                <a:latin typeface="BIZ UDPゴシック" panose="020B0400000000000000" pitchFamily="50" charset="-128"/>
                <a:ea typeface="BIZ UDPゴシック" panose="020B0400000000000000" pitchFamily="50" charset="-128"/>
              </a:rPr>
              <a:t>地域支援について</a:t>
            </a:r>
          </a:p>
        </p:txBody>
      </p:sp>
      <p:sp>
        <p:nvSpPr>
          <p:cNvPr id="43" name="正方形/長方形 42"/>
          <p:cNvSpPr/>
          <p:nvPr/>
        </p:nvSpPr>
        <p:spPr>
          <a:xfrm>
            <a:off x="9311035" y="5993873"/>
            <a:ext cx="718222" cy="70658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400" dirty="0">
                <a:latin typeface="BIZ UDPゴシック" panose="020B0400000000000000" pitchFamily="50" charset="-128"/>
                <a:ea typeface="BIZ UDPゴシック" panose="020B0400000000000000" pitchFamily="50" charset="-128"/>
              </a:rPr>
              <a:t>修了</a:t>
            </a:r>
            <a:r>
              <a:rPr kumimoji="1" lang="ja-JP" altLang="en-US" sz="1400" dirty="0">
                <a:latin typeface="BIZ UDPゴシック" panose="020B0400000000000000" pitchFamily="50" charset="-128"/>
                <a:ea typeface="BIZ UDPゴシック" panose="020B0400000000000000" pitchFamily="50" charset="-128"/>
              </a:rPr>
              <a:t>証</a:t>
            </a:r>
            <a:endParaRPr kumimoji="1" lang="en-US" altLang="ja-JP" sz="1400" dirty="0">
              <a:latin typeface="BIZ UDPゴシック" panose="020B0400000000000000" pitchFamily="50" charset="-128"/>
              <a:ea typeface="BIZ UDPゴシック" panose="020B0400000000000000" pitchFamily="50" charset="-128"/>
            </a:endParaRPr>
          </a:p>
          <a:p>
            <a:pPr algn="ctr"/>
            <a:r>
              <a:rPr lang="ja-JP" altLang="en-US" sz="1400" dirty="0">
                <a:latin typeface="BIZ UDPゴシック" panose="020B0400000000000000" pitchFamily="50" charset="-128"/>
                <a:ea typeface="BIZ UDPゴシック" panose="020B0400000000000000" pitchFamily="50" charset="-128"/>
              </a:rPr>
              <a:t>交付</a:t>
            </a:r>
            <a:endParaRPr kumimoji="1" lang="ja-JP" altLang="en-US" sz="1400" dirty="0">
              <a:latin typeface="BIZ UDPゴシック" panose="020B0400000000000000" pitchFamily="50" charset="-128"/>
              <a:ea typeface="BIZ UDPゴシック" panose="020B0400000000000000" pitchFamily="50" charset="-128"/>
            </a:endParaRPr>
          </a:p>
        </p:txBody>
      </p:sp>
      <p:sp>
        <p:nvSpPr>
          <p:cNvPr id="44" name="テキスト ボックス 43"/>
          <p:cNvSpPr txBox="1"/>
          <p:nvPr/>
        </p:nvSpPr>
        <p:spPr>
          <a:xfrm>
            <a:off x="10481653" y="3284002"/>
            <a:ext cx="1570303" cy="646331"/>
          </a:xfrm>
          <a:prstGeom prst="rect">
            <a:avLst/>
          </a:prstGeom>
          <a:noFill/>
          <a:ln>
            <a:solidFill>
              <a:schemeClr val="tx1"/>
            </a:solidFill>
          </a:ln>
        </p:spPr>
        <p:txBody>
          <a:bodyPr wrap="square" rtlCol="0">
            <a:spAutoFit/>
          </a:bodyPr>
          <a:lstStyle/>
          <a:p>
            <a:r>
              <a:rPr kumimoji="1" lang="ja-JP" altLang="en-US" sz="1200" dirty="0">
                <a:latin typeface="BIZ UDPゴシック" panose="020B0400000000000000" pitchFamily="50" charset="-128"/>
                <a:ea typeface="BIZ UDPゴシック" panose="020B0400000000000000" pitchFamily="50" charset="-128"/>
              </a:rPr>
              <a:t>セルフチェックの報告、事例の概要報告、③への課題の確認</a:t>
            </a:r>
          </a:p>
        </p:txBody>
      </p:sp>
      <p:sp>
        <p:nvSpPr>
          <p:cNvPr id="46" name="テキスト ボックス 45"/>
          <p:cNvSpPr txBox="1"/>
          <p:nvPr/>
        </p:nvSpPr>
        <p:spPr>
          <a:xfrm>
            <a:off x="10481653" y="4558138"/>
            <a:ext cx="1570304" cy="1015663"/>
          </a:xfrm>
          <a:prstGeom prst="rect">
            <a:avLst/>
          </a:prstGeom>
          <a:noFill/>
          <a:ln>
            <a:solidFill>
              <a:schemeClr val="tx1"/>
            </a:solidFill>
          </a:ln>
        </p:spPr>
        <p:txBody>
          <a:bodyPr wrap="square" rtlCol="0">
            <a:spAutoFit/>
          </a:bodyPr>
          <a:lstStyle/>
          <a:p>
            <a:r>
              <a:rPr lang="ja-JP" altLang="en-US" sz="1200" dirty="0">
                <a:latin typeface="BIZ UDPゴシック" panose="020B0400000000000000" pitchFamily="50" charset="-128"/>
                <a:ea typeface="BIZ UDPゴシック" panose="020B0400000000000000" pitchFamily="50" charset="-128"/>
              </a:rPr>
              <a:t>基幹等で検討したことの報告の中で②事例選び、さらにチームアプローチの視点で検討する</a:t>
            </a:r>
            <a:endParaRPr kumimoji="1" lang="ja-JP" altLang="en-US" sz="1200" dirty="0">
              <a:latin typeface="BIZ UDPゴシック" panose="020B0400000000000000" pitchFamily="50" charset="-128"/>
              <a:ea typeface="BIZ UDPゴシック" panose="020B0400000000000000" pitchFamily="50" charset="-128"/>
            </a:endParaRPr>
          </a:p>
        </p:txBody>
      </p:sp>
      <p:sp>
        <p:nvSpPr>
          <p:cNvPr id="47" name="正方形/長方形 46"/>
          <p:cNvSpPr/>
          <p:nvPr/>
        </p:nvSpPr>
        <p:spPr>
          <a:xfrm>
            <a:off x="5477159" y="6030675"/>
            <a:ext cx="1367039" cy="70658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400" dirty="0">
                <a:latin typeface="BIZ UDPゴシック" panose="020B0400000000000000" pitchFamily="50" charset="-128"/>
                <a:ea typeface="BIZ UDPゴシック" panose="020B0400000000000000" pitchFamily="50" charset="-128"/>
              </a:rPr>
              <a:t>コミュニティワーク講義</a:t>
            </a:r>
            <a:endParaRPr kumimoji="1" lang="ja-JP" altLang="en-US" sz="1400" dirty="0">
              <a:latin typeface="BIZ UDPゴシック" panose="020B0400000000000000" pitchFamily="50" charset="-128"/>
              <a:ea typeface="BIZ UDPゴシック" panose="020B0400000000000000" pitchFamily="50" charset="-128"/>
            </a:endParaRPr>
          </a:p>
        </p:txBody>
      </p:sp>
      <p:sp>
        <p:nvSpPr>
          <p:cNvPr id="48" name="テキスト ボックス 47"/>
          <p:cNvSpPr txBox="1"/>
          <p:nvPr/>
        </p:nvSpPr>
        <p:spPr>
          <a:xfrm>
            <a:off x="10125484" y="5990463"/>
            <a:ext cx="1926472" cy="646331"/>
          </a:xfrm>
          <a:prstGeom prst="rect">
            <a:avLst/>
          </a:prstGeom>
          <a:noFill/>
          <a:ln>
            <a:solidFill>
              <a:schemeClr val="tx1"/>
            </a:solidFill>
          </a:ln>
        </p:spPr>
        <p:txBody>
          <a:bodyPr wrap="square" rtlCol="0">
            <a:spAutoFit/>
          </a:bodyPr>
          <a:lstStyle/>
          <a:p>
            <a:r>
              <a:rPr kumimoji="1" lang="ja-JP" altLang="en-US" sz="1200" dirty="0">
                <a:latin typeface="BIZ UDPゴシック" panose="020B0400000000000000" pitchFamily="50" charset="-128"/>
                <a:ea typeface="BIZ UDPゴシック" panose="020B0400000000000000" pitchFamily="50" charset="-128"/>
              </a:rPr>
              <a:t>ヒアリングシートは主任相談支援専門員業務の参考として活用</a:t>
            </a:r>
          </a:p>
        </p:txBody>
      </p:sp>
      <p:sp>
        <p:nvSpPr>
          <p:cNvPr id="50" name="屈折矢印 49"/>
          <p:cNvSpPr/>
          <p:nvPr/>
        </p:nvSpPr>
        <p:spPr>
          <a:xfrm rot="10800000">
            <a:off x="2007411" y="4325486"/>
            <a:ext cx="1814947" cy="232652"/>
          </a:xfrm>
          <a:prstGeom prst="bentUpArrow">
            <a:avLst/>
          </a:prstGeom>
          <a:solidFill>
            <a:schemeClr val="tx1"/>
          </a:solidFill>
        </p:spPr>
        <p:style>
          <a:lnRef idx="1">
            <a:schemeClr val="dk1"/>
          </a:lnRef>
          <a:fillRef idx="2">
            <a:schemeClr val="dk1"/>
          </a:fillRef>
          <a:effectRef idx="1">
            <a:schemeClr val="dk1"/>
          </a:effectRef>
          <a:fontRef idx="minor">
            <a:schemeClr val="dk1"/>
          </a:fontRef>
        </p:style>
        <p:txBody>
          <a:bodyPr rtlCol="0" anchor="ctr"/>
          <a:lstStyle/>
          <a:p>
            <a:pPr algn="ctr"/>
            <a:endParaRPr kumimoji="1" lang="ja-JP" altLang="en-US"/>
          </a:p>
        </p:txBody>
      </p:sp>
      <p:sp>
        <p:nvSpPr>
          <p:cNvPr id="13" name="テキスト ボックス 12"/>
          <p:cNvSpPr txBox="1"/>
          <p:nvPr/>
        </p:nvSpPr>
        <p:spPr>
          <a:xfrm>
            <a:off x="7683984" y="4658459"/>
            <a:ext cx="461665" cy="719051"/>
          </a:xfrm>
          <a:prstGeom prst="rect">
            <a:avLst/>
          </a:prstGeom>
          <a:noFill/>
          <a:ln>
            <a:solidFill>
              <a:schemeClr val="tx1"/>
            </a:solidFill>
          </a:ln>
        </p:spPr>
        <p:txBody>
          <a:bodyPr vert="eaVert" wrap="square" rtlCol="0">
            <a:spAutoFit/>
          </a:bodyPr>
          <a:lstStyle/>
          <a:p>
            <a:pPr algn="ctr"/>
            <a:r>
              <a:rPr kumimoji="1" lang="ja-JP" altLang="en-US" dirty="0"/>
              <a:t>①</a:t>
            </a:r>
          </a:p>
        </p:txBody>
      </p:sp>
      <p:grpSp>
        <p:nvGrpSpPr>
          <p:cNvPr id="14" name="グループ化 13"/>
          <p:cNvGrpSpPr/>
          <p:nvPr/>
        </p:nvGrpSpPr>
        <p:grpSpPr>
          <a:xfrm>
            <a:off x="4403503" y="6023999"/>
            <a:ext cx="838025" cy="706582"/>
            <a:chOff x="11125380" y="591424"/>
            <a:chExt cx="838025" cy="706582"/>
          </a:xfrm>
        </p:grpSpPr>
        <p:sp>
          <p:nvSpPr>
            <p:cNvPr id="41" name="テキスト ボックス 40"/>
            <p:cNvSpPr txBox="1"/>
            <p:nvPr/>
          </p:nvSpPr>
          <p:spPr>
            <a:xfrm>
              <a:off x="11125380" y="592763"/>
              <a:ext cx="369332" cy="705243"/>
            </a:xfrm>
            <a:prstGeom prst="rect">
              <a:avLst/>
            </a:prstGeom>
            <a:noFill/>
            <a:ln>
              <a:solidFill>
                <a:schemeClr val="tx1"/>
              </a:solidFill>
            </a:ln>
          </p:spPr>
          <p:txBody>
            <a:bodyPr vert="eaVert" wrap="square" rtlCol="0">
              <a:spAutoFit/>
            </a:bodyPr>
            <a:lstStyle/>
            <a:p>
              <a:pPr algn="ctr"/>
              <a:r>
                <a:rPr kumimoji="1" lang="ja-JP" altLang="en-US" sz="1200" dirty="0">
                  <a:latin typeface="BIZ UDPゴシック" panose="020B0400000000000000" pitchFamily="50" charset="-128"/>
                  <a:ea typeface="BIZ UDPゴシック" panose="020B0400000000000000" pitchFamily="50" charset="-128"/>
                </a:rPr>
                <a:t>ＧＳＶ</a:t>
              </a:r>
            </a:p>
          </p:txBody>
        </p:sp>
        <p:sp>
          <p:nvSpPr>
            <p:cNvPr id="49" name="テキスト ボックス 48"/>
            <p:cNvSpPr txBox="1"/>
            <p:nvPr/>
          </p:nvSpPr>
          <p:spPr>
            <a:xfrm>
              <a:off x="11501740" y="591424"/>
              <a:ext cx="461665" cy="706582"/>
            </a:xfrm>
            <a:prstGeom prst="rect">
              <a:avLst/>
            </a:prstGeom>
            <a:noFill/>
            <a:ln>
              <a:solidFill>
                <a:schemeClr val="tx1"/>
              </a:solidFill>
            </a:ln>
          </p:spPr>
          <p:txBody>
            <a:bodyPr vert="eaVert" wrap="square" rtlCol="0">
              <a:spAutoFit/>
            </a:bodyPr>
            <a:lstStyle/>
            <a:p>
              <a:pPr algn="ctr"/>
              <a:r>
                <a:rPr kumimoji="1" lang="ja-JP" altLang="en-US" dirty="0">
                  <a:latin typeface="BIZ UDPゴシック" panose="020B0400000000000000" pitchFamily="50" charset="-128"/>
                  <a:ea typeface="BIZ UDPゴシック" panose="020B0400000000000000" pitchFamily="50" charset="-128"/>
                </a:rPr>
                <a:t>①</a:t>
              </a:r>
            </a:p>
          </p:txBody>
        </p:sp>
      </p:grpSp>
      <p:sp>
        <p:nvSpPr>
          <p:cNvPr id="25" name="下矢印 24"/>
          <p:cNvSpPr/>
          <p:nvPr/>
        </p:nvSpPr>
        <p:spPr>
          <a:xfrm>
            <a:off x="5902036" y="5843265"/>
            <a:ext cx="243436" cy="172828"/>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テキスト ボックス 50"/>
          <p:cNvSpPr txBox="1"/>
          <p:nvPr/>
        </p:nvSpPr>
        <p:spPr>
          <a:xfrm>
            <a:off x="0" y="-3658"/>
            <a:ext cx="1930351" cy="369332"/>
          </a:xfrm>
          <a:prstGeom prst="rect">
            <a:avLst/>
          </a:prstGeom>
          <a:noFill/>
          <a:ln>
            <a:noFill/>
          </a:ln>
        </p:spPr>
        <p:txBody>
          <a:bodyPr wrap="square" rtlCol="0">
            <a:spAutoFit/>
          </a:bodyPr>
          <a:lstStyle/>
          <a:p>
            <a:pPr algn="ctr"/>
            <a:r>
              <a:rPr kumimoji="1" lang="ja-JP" altLang="en-US" b="1" dirty="0">
                <a:effectLst>
                  <a:outerShdw blurRad="38100" dist="38100" dir="2700000" algn="tl">
                    <a:srgbClr val="000000">
                      <a:alpha val="43137"/>
                    </a:srgbClr>
                  </a:outerShdw>
                </a:effectLst>
              </a:rPr>
              <a:t>現任研修の構造</a:t>
            </a:r>
          </a:p>
        </p:txBody>
      </p:sp>
      <p:sp>
        <p:nvSpPr>
          <p:cNvPr id="4" name="正方形/長方形 3">
            <a:extLst>
              <a:ext uri="{FF2B5EF4-FFF2-40B4-BE49-F238E27FC236}">
                <a16:creationId xmlns:a16="http://schemas.microsoft.com/office/drawing/2014/main" id="{D340B293-0E6B-AFF2-7E77-A86D026CA65B}"/>
              </a:ext>
            </a:extLst>
          </p:cNvPr>
          <p:cNvSpPr/>
          <p:nvPr/>
        </p:nvSpPr>
        <p:spPr>
          <a:xfrm>
            <a:off x="152630" y="3148355"/>
            <a:ext cx="11965389" cy="1424366"/>
          </a:xfrm>
          <a:prstGeom prst="rect">
            <a:avLst/>
          </a:prstGeom>
          <a:noFill/>
          <a:ln w="571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3383309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997D9A8-48F0-7038-52A8-11C339E59670}"/>
              </a:ext>
            </a:extLst>
          </p:cNvPr>
          <p:cNvSpPr>
            <a:spLocks noGrp="1"/>
          </p:cNvSpPr>
          <p:nvPr>
            <p:ph type="title"/>
          </p:nvPr>
        </p:nvSpPr>
        <p:spPr>
          <a:xfrm>
            <a:off x="838200" y="169816"/>
            <a:ext cx="10515600" cy="1325563"/>
          </a:xfrm>
        </p:spPr>
        <p:txBody>
          <a:bodyPr>
            <a:normAutofit/>
          </a:bodyPr>
          <a:lstStyle/>
          <a:p>
            <a:pPr marL="0" indent="0"/>
            <a:r>
              <a:rPr lang="ja-JP" altLang="en-US" dirty="0">
                <a:latin typeface="BIZ UDPゴシック" panose="020B0400000000000000" pitchFamily="50" charset="-128"/>
                <a:ea typeface="BIZ UDPゴシック" panose="020B0400000000000000" pitchFamily="50" charset="-128"/>
              </a:rPr>
              <a:t>演習の実践</a:t>
            </a:r>
            <a:br>
              <a:rPr lang="en-US" altLang="ja-JP" dirty="0">
                <a:latin typeface="BIZ UDPゴシック" panose="020B0400000000000000" pitchFamily="50" charset="-128"/>
                <a:ea typeface="BIZ UDPゴシック" panose="020B0400000000000000" pitchFamily="50" charset="-128"/>
              </a:rPr>
            </a:br>
            <a:r>
              <a:rPr kumimoji="1" lang="ja-JP" altLang="en-US" dirty="0">
                <a:latin typeface="BIZ UDPゴシック" panose="020B0400000000000000" pitchFamily="50" charset="-128"/>
                <a:ea typeface="BIZ UDPゴシック" panose="020B0400000000000000" pitchFamily="50" charset="-128"/>
              </a:rPr>
              <a:t>　</a:t>
            </a:r>
            <a:r>
              <a:rPr kumimoji="1" lang="ja-JP" altLang="en-US" sz="2000" dirty="0">
                <a:latin typeface="BIZ UDPゴシック" panose="020B0400000000000000" pitchFamily="50" charset="-128"/>
                <a:ea typeface="BIZ UDPゴシック" panose="020B0400000000000000" pitchFamily="50" charset="-128"/>
              </a:rPr>
              <a:t>研修事例によるミニ講義により、意思決定支援、セルフチェックリストの記入の講義</a:t>
            </a:r>
            <a:endParaRPr kumimoji="1" lang="ja-JP" altLang="en-US" dirty="0"/>
          </a:p>
        </p:txBody>
      </p:sp>
      <p:sp>
        <p:nvSpPr>
          <p:cNvPr id="3" name="コンテンツ プレースホルダー 2">
            <a:extLst>
              <a:ext uri="{FF2B5EF4-FFF2-40B4-BE49-F238E27FC236}">
                <a16:creationId xmlns:a16="http://schemas.microsoft.com/office/drawing/2014/main" id="{73024C9C-D9F1-7BFF-6356-59C8AE10FCD4}"/>
              </a:ext>
            </a:extLst>
          </p:cNvPr>
          <p:cNvSpPr>
            <a:spLocks noGrp="1"/>
          </p:cNvSpPr>
          <p:nvPr>
            <p:ph idx="1"/>
          </p:nvPr>
        </p:nvSpPr>
        <p:spPr>
          <a:xfrm>
            <a:off x="240316" y="1577051"/>
            <a:ext cx="11711367" cy="5280949"/>
          </a:xfrm>
        </p:spPr>
        <p:txBody>
          <a:bodyPr>
            <a:normAutofit fontScale="92500" lnSpcReduction="20000"/>
          </a:bodyPr>
          <a:lstStyle/>
          <a:p>
            <a:r>
              <a:rPr kumimoji="1" lang="ja-JP" altLang="en-US" dirty="0">
                <a:latin typeface="BIZ UDPゴシック" panose="020B0400000000000000" pitchFamily="50" charset="-128"/>
                <a:ea typeface="BIZ UDPゴシック" panose="020B0400000000000000" pitchFamily="50" charset="-128"/>
              </a:rPr>
              <a:t>利用者のニーズと診断</a:t>
            </a:r>
            <a:r>
              <a:rPr lang="ja-JP" altLang="en-US" dirty="0">
                <a:latin typeface="BIZ UDPゴシック" panose="020B0400000000000000" pitchFamily="50" charset="-128"/>
                <a:ea typeface="BIZ UDPゴシック" panose="020B0400000000000000" pitchFamily="50" charset="-128"/>
              </a:rPr>
              <a:t>（</a:t>
            </a:r>
            <a:r>
              <a:rPr kumimoji="1" lang="ja-JP" altLang="en-US" dirty="0">
                <a:latin typeface="BIZ UDPゴシック" panose="020B0400000000000000" pitchFamily="50" charset="-128"/>
                <a:ea typeface="BIZ UDPゴシック" panose="020B0400000000000000" pitchFamily="50" charset="-128"/>
              </a:rPr>
              <a:t>ラベリング）の危険性</a:t>
            </a:r>
            <a:endParaRPr kumimoji="1" lang="en-US" altLang="ja-JP" dirty="0">
              <a:latin typeface="BIZ UDPゴシック" panose="020B0400000000000000" pitchFamily="50" charset="-128"/>
              <a:ea typeface="BIZ UDPゴシック" panose="020B0400000000000000" pitchFamily="50" charset="-128"/>
            </a:endParaRPr>
          </a:p>
          <a:p>
            <a:pPr marL="0" indent="0">
              <a:buNone/>
            </a:pPr>
            <a:r>
              <a:rPr lang="ja-JP" altLang="en-US" sz="2000" dirty="0">
                <a:latin typeface="BIZ UDPゴシック" panose="020B0400000000000000" pitchFamily="50" charset="-128"/>
                <a:ea typeface="BIZ UDPゴシック" panose="020B0400000000000000" pitchFamily="50" charset="-128"/>
              </a:rPr>
              <a:t>　利用者の障害特性を正しく把握し、利用者と環境の相互関係を理解から支援に結びつけていく</a:t>
            </a:r>
            <a:endParaRPr lang="en-US" altLang="ja-JP" sz="2000" dirty="0">
              <a:latin typeface="BIZ UDPゴシック" panose="020B0400000000000000" pitchFamily="50" charset="-128"/>
              <a:ea typeface="BIZ UDPゴシック" panose="020B0400000000000000" pitchFamily="50" charset="-128"/>
            </a:endParaRPr>
          </a:p>
          <a:p>
            <a:pPr marL="0" indent="0">
              <a:buNone/>
            </a:pPr>
            <a:endParaRPr lang="en-US" altLang="ja-JP" dirty="0">
              <a:latin typeface="BIZ UDPゴシック" panose="020B0400000000000000" pitchFamily="50" charset="-128"/>
              <a:ea typeface="BIZ UDPゴシック" panose="020B0400000000000000" pitchFamily="50" charset="-128"/>
            </a:endParaRPr>
          </a:p>
          <a:p>
            <a:r>
              <a:rPr lang="ja-JP" altLang="en-US" dirty="0">
                <a:latin typeface="BIZ UDPゴシック" panose="020B0400000000000000" pitchFamily="50" charset="-128"/>
                <a:ea typeface="BIZ UDPゴシック" panose="020B0400000000000000" pitchFamily="50" charset="-128"/>
              </a:rPr>
              <a:t>見立ての必要性</a:t>
            </a:r>
            <a:endParaRPr lang="en-US" altLang="ja-JP" dirty="0">
              <a:latin typeface="BIZ UDPゴシック" panose="020B0400000000000000" pitchFamily="50" charset="-128"/>
              <a:ea typeface="BIZ UDPゴシック" panose="020B0400000000000000" pitchFamily="50" charset="-128"/>
            </a:endParaRPr>
          </a:p>
          <a:p>
            <a:pPr marL="0" indent="0">
              <a:buNone/>
            </a:pPr>
            <a:r>
              <a:rPr lang="ja-JP" altLang="en-US" sz="2000" dirty="0">
                <a:latin typeface="BIZ UDPゴシック" panose="020B0400000000000000" pitchFamily="50" charset="-128"/>
                <a:ea typeface="BIZ UDPゴシック" panose="020B0400000000000000" pitchFamily="50" charset="-128"/>
              </a:rPr>
              <a:t>　障害の評価ばかりでなく、利用者のストレングスに着目し、個々の利用者の障害特性に基づいた支援的な具</a:t>
            </a:r>
            <a:endParaRPr lang="en-US" altLang="ja-JP" sz="2000" dirty="0">
              <a:latin typeface="BIZ UDPゴシック" panose="020B0400000000000000" pitchFamily="50" charset="-128"/>
              <a:ea typeface="BIZ UDPゴシック" panose="020B0400000000000000" pitchFamily="50" charset="-128"/>
            </a:endParaRPr>
          </a:p>
          <a:p>
            <a:pPr marL="0" indent="0">
              <a:buNone/>
            </a:pPr>
            <a:r>
              <a:rPr lang="ja-JP" altLang="en-US" sz="2000" dirty="0">
                <a:latin typeface="BIZ UDPゴシック" panose="020B0400000000000000" pitchFamily="50" charset="-128"/>
                <a:ea typeface="BIZ UDPゴシック" panose="020B0400000000000000" pitchFamily="50" charset="-128"/>
              </a:rPr>
              <a:t>体的な見通しを立てる</a:t>
            </a:r>
            <a:endParaRPr lang="en-US" altLang="ja-JP" sz="2000" dirty="0">
              <a:latin typeface="BIZ UDPゴシック" panose="020B0400000000000000" pitchFamily="50" charset="-128"/>
              <a:ea typeface="BIZ UDPゴシック" panose="020B0400000000000000" pitchFamily="50" charset="-128"/>
            </a:endParaRPr>
          </a:p>
          <a:p>
            <a:pPr marL="0" indent="0">
              <a:buNone/>
            </a:pPr>
            <a:endParaRPr kumimoji="1" lang="en-US" altLang="ja-JP" sz="2000"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診断と支援</a:t>
            </a:r>
            <a:r>
              <a:rPr lang="ja-JP" altLang="en-US" dirty="0">
                <a:latin typeface="BIZ UDPゴシック" panose="020B0400000000000000" pitchFamily="50" charset="-128"/>
                <a:ea typeface="BIZ UDPゴシック" panose="020B0400000000000000" pitchFamily="50" charset="-128"/>
              </a:rPr>
              <a:t>　</a:t>
            </a:r>
            <a:endParaRPr lang="en-US" altLang="ja-JP" dirty="0">
              <a:latin typeface="BIZ UDPゴシック" panose="020B0400000000000000" pitchFamily="50" charset="-128"/>
              <a:ea typeface="BIZ UDPゴシック" panose="020B0400000000000000" pitchFamily="50" charset="-128"/>
            </a:endParaRPr>
          </a:p>
          <a:p>
            <a:pPr marL="0" indent="0">
              <a:buNone/>
            </a:pPr>
            <a:r>
              <a:rPr lang="ja-JP" altLang="en-US" sz="2000" dirty="0">
                <a:latin typeface="BIZ UDPゴシック" panose="020B0400000000000000" pitchFamily="50" charset="-128"/>
                <a:ea typeface="BIZ UDPゴシック" panose="020B0400000000000000" pitchFamily="50" charset="-128"/>
              </a:rPr>
              <a:t>　診断は短所・支援は長所に着目</a:t>
            </a:r>
            <a:endParaRPr lang="en-US" altLang="ja-JP" sz="2000" dirty="0">
              <a:latin typeface="BIZ UDPゴシック" panose="020B0400000000000000" pitchFamily="50" charset="-128"/>
              <a:ea typeface="BIZ UDPゴシック" panose="020B0400000000000000" pitchFamily="50" charset="-128"/>
            </a:endParaRPr>
          </a:p>
          <a:p>
            <a:endParaRPr kumimoji="1" lang="en-US" altLang="ja-JP" dirty="0">
              <a:latin typeface="BIZ UDPゴシック" panose="020B0400000000000000" pitchFamily="50" charset="-128"/>
              <a:ea typeface="BIZ UDPゴシック" panose="020B0400000000000000" pitchFamily="50" charset="-128"/>
            </a:endParaRPr>
          </a:p>
          <a:p>
            <a:r>
              <a:rPr lang="ja-JP" altLang="en-US" dirty="0">
                <a:latin typeface="BIZ UDPゴシック" panose="020B0400000000000000" pitchFamily="50" charset="-128"/>
                <a:ea typeface="BIZ UDPゴシック" panose="020B0400000000000000" pitchFamily="50" charset="-128"/>
              </a:rPr>
              <a:t>実践事例の紹介</a:t>
            </a:r>
            <a:endParaRPr lang="en-US" altLang="ja-JP" dirty="0">
              <a:latin typeface="BIZ UDPゴシック" panose="020B0400000000000000" pitchFamily="50" charset="-128"/>
              <a:ea typeface="BIZ UDPゴシック" panose="020B0400000000000000" pitchFamily="50" charset="-128"/>
            </a:endParaRPr>
          </a:p>
          <a:p>
            <a:pPr marL="0" indent="0">
              <a:buNone/>
            </a:pPr>
            <a:r>
              <a:rPr lang="ja-JP" altLang="en-US" sz="2200" dirty="0">
                <a:latin typeface="BIZ UDPゴシック" panose="020B0400000000000000" pitchFamily="50" charset="-128"/>
                <a:ea typeface="BIZ UDPゴシック" panose="020B0400000000000000" pitchFamily="50" charset="-128"/>
              </a:rPr>
              <a:t>　プロフィールと事例の概要</a:t>
            </a:r>
            <a:r>
              <a:rPr lang="en-US" altLang="ja-JP" sz="2200" dirty="0">
                <a:latin typeface="BIZ UDPゴシック" panose="020B0400000000000000" pitchFamily="50" charset="-128"/>
                <a:ea typeface="BIZ UDPゴシック" panose="020B0400000000000000" pitchFamily="50" charset="-128"/>
              </a:rPr>
              <a:t>/</a:t>
            </a:r>
            <a:r>
              <a:rPr lang="ja-JP" altLang="en-US" sz="2200" dirty="0">
                <a:latin typeface="BIZ UDPゴシック" panose="020B0400000000000000" pitchFamily="50" charset="-128"/>
                <a:ea typeface="BIZ UDPゴシック" panose="020B0400000000000000" pitchFamily="50" charset="-128"/>
              </a:rPr>
              <a:t>主訴（本人・家族等）</a:t>
            </a:r>
            <a:r>
              <a:rPr lang="en-US" altLang="ja-JP" sz="2200" dirty="0">
                <a:latin typeface="BIZ UDPゴシック" panose="020B0400000000000000" pitchFamily="50" charset="-128"/>
                <a:ea typeface="BIZ UDPゴシック" panose="020B0400000000000000" pitchFamily="50" charset="-128"/>
              </a:rPr>
              <a:t>/</a:t>
            </a:r>
            <a:r>
              <a:rPr lang="ja-JP" altLang="en-US" sz="2200" dirty="0">
                <a:latin typeface="BIZ UDPゴシック" panose="020B0400000000000000" pitchFamily="50" charset="-128"/>
                <a:ea typeface="BIZ UDPゴシック" panose="020B0400000000000000" pitchFamily="50" charset="-128"/>
              </a:rPr>
              <a:t>本人を取り巻く関係図</a:t>
            </a:r>
            <a:r>
              <a:rPr lang="en-US" altLang="ja-JP" sz="2200" dirty="0">
                <a:latin typeface="BIZ UDPゴシック" panose="020B0400000000000000" pitchFamily="50" charset="-128"/>
                <a:ea typeface="BIZ UDPゴシック" panose="020B0400000000000000" pitchFamily="50" charset="-128"/>
              </a:rPr>
              <a:t>/</a:t>
            </a:r>
            <a:r>
              <a:rPr lang="ja-JP" altLang="en-US" sz="2200" dirty="0">
                <a:latin typeface="BIZ UDPゴシック" panose="020B0400000000000000" pitchFamily="50" charset="-128"/>
                <a:ea typeface="BIZ UDPゴシック" panose="020B0400000000000000" pitchFamily="50" charset="-128"/>
              </a:rPr>
              <a:t>相談の経過</a:t>
            </a:r>
            <a:r>
              <a:rPr lang="en-US" altLang="ja-JP" sz="2200" dirty="0">
                <a:latin typeface="BIZ UDPゴシック" panose="020B0400000000000000" pitchFamily="50" charset="-128"/>
                <a:ea typeface="BIZ UDPゴシック" panose="020B0400000000000000" pitchFamily="50" charset="-128"/>
              </a:rPr>
              <a:t>/</a:t>
            </a:r>
            <a:r>
              <a:rPr lang="ja-JP" altLang="en-US" sz="2200" dirty="0">
                <a:latin typeface="BIZ UDPゴシック" panose="020B0400000000000000" pitchFamily="50" charset="-128"/>
                <a:ea typeface="BIZ UDPゴシック" panose="020B0400000000000000" pitchFamily="50" charset="-128"/>
              </a:rPr>
              <a:t>情報入手⇒整理・</a:t>
            </a:r>
            <a:endParaRPr lang="en-US" altLang="ja-JP" sz="2200" dirty="0">
              <a:latin typeface="BIZ UDPゴシック" panose="020B0400000000000000" pitchFamily="50" charset="-128"/>
              <a:ea typeface="BIZ UDPゴシック" panose="020B0400000000000000" pitchFamily="50" charset="-128"/>
            </a:endParaRPr>
          </a:p>
          <a:p>
            <a:pPr marL="0" indent="0">
              <a:buNone/>
            </a:pPr>
            <a:r>
              <a:rPr lang="ja-JP" altLang="en-US" sz="2200" dirty="0">
                <a:latin typeface="BIZ UDPゴシック" panose="020B0400000000000000" pitchFamily="50" charset="-128"/>
                <a:ea typeface="BIZ UDPゴシック" panose="020B0400000000000000" pitchFamily="50" charset="-128"/>
              </a:rPr>
              <a:t>統合（アセスメント）</a:t>
            </a:r>
            <a:r>
              <a:rPr lang="en-US" altLang="ja-JP" sz="2200" dirty="0">
                <a:latin typeface="BIZ UDPゴシック" panose="020B0400000000000000" pitchFamily="50" charset="-128"/>
                <a:ea typeface="BIZ UDPゴシック" panose="020B0400000000000000" pitchFamily="50" charset="-128"/>
              </a:rPr>
              <a:t>/</a:t>
            </a:r>
            <a:r>
              <a:rPr lang="ja-JP" altLang="en-US" sz="2200" dirty="0">
                <a:latin typeface="BIZ UDPゴシック" panose="020B0400000000000000" pitchFamily="50" charset="-128"/>
                <a:ea typeface="BIZ UDPゴシック" panose="020B0400000000000000" pitchFamily="50" charset="-128"/>
              </a:rPr>
              <a:t>利用者と相談支援専門員の関係（先入観）</a:t>
            </a:r>
            <a:r>
              <a:rPr lang="en-US" altLang="ja-JP" sz="2200" dirty="0">
                <a:latin typeface="BIZ UDPゴシック" panose="020B0400000000000000" pitchFamily="50" charset="-128"/>
                <a:ea typeface="BIZ UDPゴシック" panose="020B0400000000000000" pitchFamily="50" charset="-128"/>
              </a:rPr>
              <a:t>/</a:t>
            </a:r>
            <a:r>
              <a:rPr lang="ja-JP" altLang="en-US" sz="2200" dirty="0">
                <a:latin typeface="BIZ UDPゴシック" panose="020B0400000000000000" pitchFamily="50" charset="-128"/>
                <a:ea typeface="BIZ UDPゴシック" panose="020B0400000000000000" pitchFamily="50" charset="-128"/>
              </a:rPr>
              <a:t>意思決定支援の再確認</a:t>
            </a:r>
            <a:r>
              <a:rPr lang="en-US" altLang="ja-JP" sz="2200" dirty="0">
                <a:latin typeface="BIZ UDPゴシック" panose="020B0400000000000000" pitchFamily="50" charset="-128"/>
                <a:ea typeface="BIZ UDPゴシック" panose="020B0400000000000000" pitchFamily="50" charset="-128"/>
              </a:rPr>
              <a:t>/</a:t>
            </a:r>
            <a:r>
              <a:rPr lang="ja-JP" altLang="en-US" sz="2200" dirty="0">
                <a:latin typeface="BIZ UDPゴシック" panose="020B0400000000000000" pitchFamily="50" charset="-128"/>
                <a:ea typeface="BIZ UDPゴシック" panose="020B0400000000000000" pitchFamily="50" charset="-128"/>
              </a:rPr>
              <a:t>見学・体験</a:t>
            </a:r>
            <a:endParaRPr lang="en-US" altLang="ja-JP" sz="2200" dirty="0">
              <a:latin typeface="BIZ UDPゴシック" panose="020B0400000000000000" pitchFamily="50" charset="-128"/>
              <a:ea typeface="BIZ UDPゴシック" panose="020B0400000000000000" pitchFamily="50" charset="-128"/>
            </a:endParaRPr>
          </a:p>
          <a:p>
            <a:pPr marL="0" indent="0">
              <a:buNone/>
            </a:pPr>
            <a:r>
              <a:rPr lang="ja-JP" altLang="en-US" sz="2200" dirty="0">
                <a:latin typeface="BIZ UDPゴシック" panose="020B0400000000000000" pitchFamily="50" charset="-128"/>
                <a:ea typeface="BIZ UDPゴシック" panose="020B0400000000000000" pitchFamily="50" charset="-128"/>
              </a:rPr>
              <a:t>への相談支援（意思決定支援）</a:t>
            </a:r>
            <a:r>
              <a:rPr lang="en-US" altLang="ja-JP" sz="2200" dirty="0">
                <a:latin typeface="BIZ UDPゴシック" panose="020B0400000000000000" pitchFamily="50" charset="-128"/>
                <a:ea typeface="BIZ UDPゴシック" panose="020B0400000000000000" pitchFamily="50" charset="-128"/>
              </a:rPr>
              <a:t>/</a:t>
            </a:r>
            <a:r>
              <a:rPr lang="ja-JP" altLang="en-US" sz="2200" dirty="0">
                <a:latin typeface="BIZ UDPゴシック" panose="020B0400000000000000" pitchFamily="50" charset="-128"/>
                <a:ea typeface="BIZ UDPゴシック" panose="020B0400000000000000" pitchFamily="50" charset="-128"/>
              </a:rPr>
              <a:t>繰り返しのアセスメントとケアマネジメント実践）</a:t>
            </a:r>
            <a:endParaRPr lang="en-US" altLang="ja-JP" sz="2200" dirty="0">
              <a:latin typeface="BIZ UDPゴシック" panose="020B0400000000000000" pitchFamily="50" charset="-128"/>
              <a:ea typeface="BIZ UDPゴシック" panose="020B0400000000000000" pitchFamily="50" charset="-128"/>
            </a:endParaRPr>
          </a:p>
          <a:p>
            <a:endParaRPr kumimoji="1" lang="en-US" altLang="ja-JP" dirty="0">
              <a:latin typeface="BIZ UDPゴシック" panose="020B0400000000000000" pitchFamily="50" charset="-128"/>
              <a:ea typeface="BIZ UDPゴシック" panose="020B0400000000000000" pitchFamily="50" charset="-128"/>
            </a:endParaRPr>
          </a:p>
          <a:p>
            <a:pPr marL="0" indent="0">
              <a:buNone/>
            </a:pPr>
            <a:endParaRPr kumimoji="1" lang="ja-JP" altLang="en-US" sz="20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5666583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0FEC79C-6BB0-6785-DE64-7ECD5D37231E}"/>
              </a:ext>
            </a:extLst>
          </p:cNvPr>
          <p:cNvSpPr>
            <a:spLocks noGrp="1"/>
          </p:cNvSpPr>
          <p:nvPr>
            <p:ph type="title"/>
          </p:nvPr>
        </p:nvSpPr>
        <p:spPr>
          <a:xfrm>
            <a:off x="5422900" y="233362"/>
            <a:ext cx="6477000" cy="447675"/>
          </a:xfrm>
        </p:spPr>
        <p:txBody>
          <a:bodyPr>
            <a:normAutofit fontScale="90000"/>
          </a:bodyPr>
          <a:lstStyle/>
          <a:p>
            <a:pPr algn="ctr"/>
            <a:r>
              <a:rPr lang="ja-JP" altLang="en-US" sz="3200" dirty="0">
                <a:latin typeface="BIZ UDPゴシック" panose="020B0400000000000000" pitchFamily="50" charset="-128"/>
                <a:ea typeface="BIZ UDPゴシック" panose="020B0400000000000000" pitchFamily="50" charset="-128"/>
              </a:rPr>
              <a:t>演習</a:t>
            </a:r>
            <a:r>
              <a:rPr kumimoji="1" lang="ja-JP" altLang="en-US" sz="3200" dirty="0">
                <a:latin typeface="BIZ UDPゴシック" panose="020B0400000000000000" pitchFamily="50" charset="-128"/>
                <a:ea typeface="BIZ UDPゴシック" panose="020B0400000000000000" pitchFamily="50" charset="-128"/>
              </a:rPr>
              <a:t>構造</a:t>
            </a:r>
            <a:r>
              <a:rPr kumimoji="1" lang="ja-JP" altLang="en-US" sz="2200" dirty="0">
                <a:latin typeface="BIZ UDPゴシック" panose="020B0400000000000000" pitchFamily="50" charset="-128"/>
                <a:ea typeface="BIZ UDPゴシック" panose="020B0400000000000000" pitchFamily="50" charset="-128"/>
              </a:rPr>
              <a:t>（グループスーパービジョンのステージ）</a:t>
            </a:r>
          </a:p>
        </p:txBody>
      </p:sp>
      <p:sp>
        <p:nvSpPr>
          <p:cNvPr id="3" name="コンテンツ プレースホルダー 2">
            <a:extLst>
              <a:ext uri="{FF2B5EF4-FFF2-40B4-BE49-F238E27FC236}">
                <a16:creationId xmlns:a16="http://schemas.microsoft.com/office/drawing/2014/main" id="{0A3EF332-9C7E-B9FE-4CD5-E0C045AF5FB8}"/>
              </a:ext>
            </a:extLst>
          </p:cNvPr>
          <p:cNvSpPr>
            <a:spLocks noGrp="1"/>
          </p:cNvSpPr>
          <p:nvPr>
            <p:ph idx="1"/>
          </p:nvPr>
        </p:nvSpPr>
        <p:spPr>
          <a:xfrm>
            <a:off x="139700" y="50800"/>
            <a:ext cx="11912600" cy="6756400"/>
          </a:xfrm>
        </p:spPr>
        <p:txBody>
          <a:bodyPr>
            <a:noAutofit/>
          </a:bodyPr>
          <a:lstStyle/>
          <a:p>
            <a:pPr marL="0" indent="0">
              <a:buNone/>
            </a:pPr>
            <a:r>
              <a:rPr kumimoji="1" lang="ja-JP" altLang="en-US" sz="1400" dirty="0">
                <a:latin typeface="BIZ UDPゴシック" panose="020B0400000000000000" pitchFamily="50" charset="-128"/>
                <a:ea typeface="BIZ UDPゴシック" panose="020B0400000000000000" pitchFamily="50" charset="-128"/>
              </a:rPr>
              <a:t>１）アイスブレイク</a:t>
            </a:r>
            <a:r>
              <a:rPr kumimoji="1" lang="en-US" altLang="ja-JP" sz="1400" dirty="0">
                <a:latin typeface="BIZ UDPゴシック" panose="020B0400000000000000" pitchFamily="50" charset="-128"/>
                <a:ea typeface="BIZ UDPゴシック" panose="020B0400000000000000" pitchFamily="50" charset="-128"/>
              </a:rPr>
              <a:t>【1</a:t>
            </a:r>
            <a:r>
              <a:rPr kumimoji="1" lang="ja-JP" altLang="en-US" sz="1400" dirty="0">
                <a:latin typeface="BIZ UDPゴシック" panose="020B0400000000000000" pitchFamily="50" charset="-128"/>
                <a:ea typeface="BIZ UDPゴシック" panose="020B0400000000000000" pitchFamily="50" charset="-128"/>
              </a:rPr>
              <a:t>名</a:t>
            </a:r>
            <a:r>
              <a:rPr kumimoji="1" lang="en-US" altLang="ja-JP" sz="1400" dirty="0">
                <a:latin typeface="BIZ UDPゴシック" panose="020B0400000000000000" pitchFamily="50" charset="-128"/>
                <a:ea typeface="BIZ UDPゴシック" panose="020B0400000000000000" pitchFamily="50" charset="-128"/>
              </a:rPr>
              <a:t>2</a:t>
            </a:r>
            <a:r>
              <a:rPr kumimoji="1" lang="ja-JP" altLang="en-US" sz="1400" dirty="0">
                <a:latin typeface="BIZ UDPゴシック" panose="020B0400000000000000" pitchFamily="50" charset="-128"/>
                <a:ea typeface="BIZ UDPゴシック" panose="020B0400000000000000" pitchFamily="50" charset="-128"/>
              </a:rPr>
              <a:t>分</a:t>
            </a:r>
            <a:r>
              <a:rPr kumimoji="1" lang="en-US" altLang="ja-JP" sz="1400" dirty="0">
                <a:latin typeface="BIZ UDPゴシック" panose="020B0400000000000000" pitchFamily="50" charset="-128"/>
                <a:ea typeface="BIZ UDPゴシック" panose="020B0400000000000000" pitchFamily="50" charset="-128"/>
              </a:rPr>
              <a:t>×6</a:t>
            </a:r>
            <a:r>
              <a:rPr kumimoji="1" lang="ja-JP" altLang="en-US" sz="1400" dirty="0">
                <a:latin typeface="BIZ UDPゴシック" panose="020B0400000000000000" pitchFamily="50" charset="-128"/>
                <a:ea typeface="BIZ UDPゴシック" panose="020B0400000000000000" pitchFamily="50" charset="-128"/>
              </a:rPr>
              <a:t>名、役割分担</a:t>
            </a:r>
            <a:r>
              <a:rPr kumimoji="1" lang="en-US" altLang="ja-JP" sz="1400" dirty="0">
                <a:latin typeface="BIZ UDPゴシック" panose="020B0400000000000000" pitchFamily="50" charset="-128"/>
                <a:ea typeface="BIZ UDPゴシック" panose="020B0400000000000000" pitchFamily="50" charset="-128"/>
              </a:rPr>
              <a:t>8</a:t>
            </a:r>
            <a:r>
              <a:rPr kumimoji="1" lang="ja-JP" altLang="en-US" sz="1400" dirty="0">
                <a:latin typeface="BIZ UDPゴシック" panose="020B0400000000000000" pitchFamily="50" charset="-128"/>
                <a:ea typeface="BIZ UDPゴシック" panose="020B0400000000000000" pitchFamily="50" charset="-128"/>
              </a:rPr>
              <a:t>分</a:t>
            </a:r>
            <a:r>
              <a:rPr kumimoji="1" lang="en-US" altLang="ja-JP" sz="1400" dirty="0">
                <a:latin typeface="BIZ UDPゴシック" panose="020B0400000000000000" pitchFamily="50" charset="-128"/>
                <a:ea typeface="BIZ UDPゴシック" panose="020B0400000000000000" pitchFamily="50" charset="-128"/>
              </a:rPr>
              <a:t>=</a:t>
            </a:r>
            <a:r>
              <a:rPr kumimoji="1" lang="ja-JP" altLang="en-US" sz="1400" dirty="0">
                <a:latin typeface="BIZ UDPゴシック" panose="020B0400000000000000" pitchFamily="50" charset="-128"/>
                <a:ea typeface="BIZ UDPゴシック" panose="020B0400000000000000" pitchFamily="50" charset="-128"/>
              </a:rPr>
              <a:t>計</a:t>
            </a:r>
            <a:r>
              <a:rPr kumimoji="1" lang="en-US" altLang="ja-JP" sz="1400" dirty="0">
                <a:latin typeface="BIZ UDPゴシック" panose="020B0400000000000000" pitchFamily="50" charset="-128"/>
                <a:ea typeface="BIZ UDPゴシック" panose="020B0400000000000000" pitchFamily="50" charset="-128"/>
              </a:rPr>
              <a:t>20</a:t>
            </a:r>
            <a:r>
              <a:rPr kumimoji="1" lang="ja-JP" altLang="en-US" sz="1400" dirty="0">
                <a:latin typeface="BIZ UDPゴシック" panose="020B0400000000000000" pitchFamily="50" charset="-128"/>
                <a:ea typeface="BIZ UDPゴシック" panose="020B0400000000000000" pitchFamily="50" charset="-128"/>
              </a:rPr>
              <a:t>分</a:t>
            </a:r>
            <a:r>
              <a:rPr kumimoji="1" lang="en-US" altLang="ja-JP" sz="1400" dirty="0">
                <a:latin typeface="BIZ UDPゴシック" panose="020B0400000000000000" pitchFamily="50" charset="-128"/>
                <a:ea typeface="BIZ UDPゴシック" panose="020B0400000000000000" pitchFamily="50" charset="-128"/>
              </a:rPr>
              <a:t>】</a:t>
            </a:r>
            <a:r>
              <a:rPr kumimoji="1" lang="ja-JP" altLang="en-US" sz="1400" dirty="0">
                <a:latin typeface="BIZ UDPゴシック" panose="020B0400000000000000" pitchFamily="50" charset="-128"/>
                <a:ea typeface="BIZ UDPゴシック" panose="020B0400000000000000" pitchFamily="50" charset="-128"/>
              </a:rPr>
              <a:t>　　</a:t>
            </a:r>
          </a:p>
          <a:p>
            <a:pPr marL="0" indent="0">
              <a:buNone/>
            </a:pPr>
            <a:r>
              <a:rPr kumimoji="1" lang="ja-JP" altLang="en-US" sz="1400" dirty="0">
                <a:latin typeface="BIZ UDPゴシック" panose="020B0400000000000000" pitchFamily="50" charset="-128"/>
                <a:ea typeface="BIZ UDPゴシック" panose="020B0400000000000000" pitchFamily="50" charset="-128"/>
              </a:rPr>
              <a:t>２）事例報告・検討</a:t>
            </a:r>
            <a:r>
              <a:rPr kumimoji="1" lang="en-US" altLang="ja-JP" sz="1400" dirty="0">
                <a:latin typeface="BIZ UDPゴシック" panose="020B0400000000000000" pitchFamily="50" charset="-128"/>
                <a:ea typeface="BIZ UDPゴシック" panose="020B0400000000000000" pitchFamily="50" charset="-128"/>
              </a:rPr>
              <a:t>【</a:t>
            </a:r>
            <a:r>
              <a:rPr kumimoji="1" lang="ja-JP" altLang="en-US" sz="1400" dirty="0">
                <a:latin typeface="BIZ UDPゴシック" panose="020B0400000000000000" pitchFamily="50" charset="-128"/>
                <a:ea typeface="BIZ UDPゴシック" panose="020B0400000000000000" pitchFamily="50" charset="-128"/>
              </a:rPr>
              <a:t>発表時間</a:t>
            </a:r>
            <a:r>
              <a:rPr kumimoji="1" lang="en-US" altLang="ja-JP" sz="1400" dirty="0">
                <a:latin typeface="BIZ UDPゴシック" panose="020B0400000000000000" pitchFamily="50" charset="-128"/>
                <a:ea typeface="BIZ UDPゴシック" panose="020B0400000000000000" pitchFamily="50" charset="-128"/>
              </a:rPr>
              <a:t>1</a:t>
            </a:r>
            <a:r>
              <a:rPr kumimoji="1" lang="ja-JP" altLang="en-US" sz="1400" dirty="0">
                <a:latin typeface="BIZ UDPゴシック" panose="020B0400000000000000" pitchFamily="50" charset="-128"/>
                <a:ea typeface="BIZ UDPゴシック" panose="020B0400000000000000" pitchFamily="50" charset="-128"/>
              </a:rPr>
              <a:t>名</a:t>
            </a:r>
            <a:r>
              <a:rPr kumimoji="1" lang="en-US" altLang="ja-JP" sz="1400" dirty="0">
                <a:latin typeface="BIZ UDPゴシック" panose="020B0400000000000000" pitchFamily="50" charset="-128"/>
                <a:ea typeface="BIZ UDPゴシック" panose="020B0400000000000000" pitchFamily="50" charset="-128"/>
              </a:rPr>
              <a:t>30</a:t>
            </a:r>
            <a:r>
              <a:rPr kumimoji="1" lang="ja-JP" altLang="en-US" sz="1400" dirty="0">
                <a:latin typeface="BIZ UDPゴシック" panose="020B0400000000000000" pitchFamily="50" charset="-128"/>
                <a:ea typeface="BIZ UDPゴシック" panose="020B0400000000000000" pitchFamily="50" charset="-128"/>
              </a:rPr>
              <a:t>分</a:t>
            </a:r>
            <a:r>
              <a:rPr kumimoji="1" lang="en-US" altLang="ja-JP" sz="1400" dirty="0">
                <a:latin typeface="BIZ UDPゴシック" panose="020B0400000000000000" pitchFamily="50" charset="-128"/>
                <a:ea typeface="BIZ UDPゴシック" panose="020B0400000000000000" pitchFamily="50" charset="-128"/>
              </a:rPr>
              <a:t>】</a:t>
            </a:r>
          </a:p>
          <a:p>
            <a:pPr marL="0" indent="0">
              <a:buNone/>
            </a:pPr>
            <a:r>
              <a:rPr lang="ja-JP" altLang="en-US" sz="1400" dirty="0">
                <a:latin typeface="BIZ UDPゴシック" panose="020B0400000000000000" pitchFamily="50" charset="-128"/>
                <a:ea typeface="BIZ UDPゴシック" panose="020B0400000000000000" pitchFamily="50" charset="-128"/>
              </a:rPr>
              <a:t>　　</a:t>
            </a:r>
            <a:r>
              <a:rPr kumimoji="1" lang="ja-JP" altLang="en-US" sz="1400" dirty="0">
                <a:latin typeface="BIZ UDPゴシック" panose="020B0400000000000000" pitchFamily="50" charset="-128"/>
                <a:ea typeface="BIZ UDPゴシック" panose="020B0400000000000000" pitchFamily="50" charset="-128"/>
              </a:rPr>
              <a:t>事例の読込み</a:t>
            </a:r>
            <a:r>
              <a:rPr kumimoji="1" lang="en-US" altLang="ja-JP" sz="1400" dirty="0">
                <a:latin typeface="BIZ UDPゴシック" panose="020B0400000000000000" pitchFamily="50" charset="-128"/>
                <a:ea typeface="BIZ UDPゴシック" panose="020B0400000000000000" pitchFamily="50" charset="-128"/>
              </a:rPr>
              <a:t>【3</a:t>
            </a:r>
            <a:r>
              <a:rPr kumimoji="1" lang="ja-JP" altLang="en-US" sz="1400" dirty="0">
                <a:latin typeface="BIZ UDPゴシック" panose="020B0400000000000000" pitchFamily="50" charset="-128"/>
                <a:ea typeface="BIZ UDPゴシック" panose="020B0400000000000000" pitchFamily="50" charset="-128"/>
              </a:rPr>
              <a:t>分</a:t>
            </a:r>
            <a:r>
              <a:rPr kumimoji="1" lang="en-US" altLang="ja-JP" sz="1400" dirty="0">
                <a:latin typeface="BIZ UDPゴシック" panose="020B0400000000000000" pitchFamily="50" charset="-128"/>
                <a:ea typeface="BIZ UDPゴシック" panose="020B0400000000000000" pitchFamily="50" charset="-128"/>
              </a:rPr>
              <a:t>】</a:t>
            </a:r>
            <a:r>
              <a:rPr lang="en-US" altLang="ja-JP" sz="1400" dirty="0">
                <a:latin typeface="BIZ UDPゴシック" panose="020B0400000000000000" pitchFamily="50" charset="-128"/>
                <a:ea typeface="BIZ UDPゴシック" panose="020B0400000000000000" pitchFamily="50" charset="-128"/>
              </a:rPr>
              <a:t>/</a:t>
            </a:r>
            <a:r>
              <a:rPr kumimoji="1" lang="ja-JP" altLang="en-US" sz="1400" dirty="0">
                <a:latin typeface="BIZ UDPゴシック" panose="020B0400000000000000" pitchFamily="50" charset="-128"/>
                <a:ea typeface="BIZ UDPゴシック" panose="020B0400000000000000" pitchFamily="50" charset="-128"/>
              </a:rPr>
              <a:t>事例報告</a:t>
            </a:r>
            <a:r>
              <a:rPr kumimoji="1" lang="en-US" altLang="ja-JP" sz="1400" dirty="0">
                <a:latin typeface="BIZ UDPゴシック" panose="020B0400000000000000" pitchFamily="50" charset="-128"/>
                <a:ea typeface="BIZ UDPゴシック" panose="020B0400000000000000" pitchFamily="50" charset="-128"/>
              </a:rPr>
              <a:t>【7</a:t>
            </a:r>
            <a:r>
              <a:rPr kumimoji="1" lang="ja-JP" altLang="en-US" sz="1400" dirty="0">
                <a:latin typeface="BIZ UDPゴシック" panose="020B0400000000000000" pitchFamily="50" charset="-128"/>
                <a:ea typeface="BIZ UDPゴシック" panose="020B0400000000000000" pitchFamily="50" charset="-128"/>
              </a:rPr>
              <a:t>分</a:t>
            </a:r>
            <a:r>
              <a:rPr kumimoji="1" lang="en-US" altLang="ja-JP" sz="1400" dirty="0">
                <a:latin typeface="BIZ UDPゴシック" panose="020B0400000000000000" pitchFamily="50" charset="-128"/>
                <a:ea typeface="BIZ UDPゴシック" panose="020B0400000000000000" pitchFamily="50" charset="-128"/>
              </a:rPr>
              <a:t>】</a:t>
            </a:r>
            <a:r>
              <a:rPr lang="en-US" altLang="ja-JP" sz="1400" dirty="0">
                <a:latin typeface="BIZ UDPゴシック" panose="020B0400000000000000" pitchFamily="50" charset="-128"/>
                <a:ea typeface="BIZ UDPゴシック" panose="020B0400000000000000" pitchFamily="50" charset="-128"/>
              </a:rPr>
              <a:t>/</a:t>
            </a:r>
            <a:r>
              <a:rPr kumimoji="1" lang="ja-JP" altLang="en-US" sz="1400" dirty="0">
                <a:latin typeface="BIZ UDPゴシック" panose="020B0400000000000000" pitchFamily="50" charset="-128"/>
                <a:ea typeface="BIZ UDPゴシック" panose="020B0400000000000000" pitchFamily="50" charset="-128"/>
              </a:rPr>
              <a:t>事例の印象や質問</a:t>
            </a:r>
            <a:r>
              <a:rPr kumimoji="1" lang="en-US" altLang="ja-JP" sz="1400" dirty="0">
                <a:latin typeface="BIZ UDPゴシック" panose="020B0400000000000000" pitchFamily="50" charset="-128"/>
                <a:ea typeface="BIZ UDPゴシック" panose="020B0400000000000000" pitchFamily="50" charset="-128"/>
              </a:rPr>
              <a:t>【10】</a:t>
            </a:r>
            <a:r>
              <a:rPr lang="en-US" altLang="ja-JP" sz="1400" dirty="0">
                <a:latin typeface="BIZ UDPゴシック" panose="020B0400000000000000" pitchFamily="50" charset="-128"/>
                <a:ea typeface="BIZ UDPゴシック" panose="020B0400000000000000" pitchFamily="50" charset="-128"/>
              </a:rPr>
              <a:t>/</a:t>
            </a:r>
            <a:r>
              <a:rPr kumimoji="1" lang="ja-JP" altLang="en-US" sz="1400" dirty="0">
                <a:latin typeface="BIZ UDPゴシック" panose="020B0400000000000000" pitchFamily="50" charset="-128"/>
                <a:ea typeface="BIZ UDPゴシック" panose="020B0400000000000000" pitchFamily="50" charset="-128"/>
              </a:rPr>
              <a:t>意思決定支援の展開</a:t>
            </a:r>
            <a:r>
              <a:rPr kumimoji="1" lang="en-US" altLang="ja-JP" sz="1400" dirty="0">
                <a:latin typeface="BIZ UDPゴシック" panose="020B0400000000000000" pitchFamily="50" charset="-128"/>
                <a:ea typeface="BIZ UDPゴシック" panose="020B0400000000000000" pitchFamily="50" charset="-128"/>
              </a:rPr>
              <a:t>/</a:t>
            </a:r>
            <a:r>
              <a:rPr kumimoji="1" lang="ja-JP" altLang="en-US" sz="1400" dirty="0">
                <a:latin typeface="BIZ UDPゴシック" panose="020B0400000000000000" pitchFamily="50" charset="-128"/>
                <a:ea typeface="BIZ UDPゴシック" panose="020B0400000000000000" pitchFamily="50" charset="-128"/>
              </a:rPr>
              <a:t>検討課題の支援方法の検討</a:t>
            </a:r>
            <a:r>
              <a:rPr kumimoji="1" lang="en-US" altLang="ja-JP" sz="1400" dirty="0">
                <a:latin typeface="BIZ UDPゴシック" panose="020B0400000000000000" pitchFamily="50" charset="-128"/>
                <a:ea typeface="BIZ UDPゴシック" panose="020B0400000000000000" pitchFamily="50" charset="-128"/>
              </a:rPr>
              <a:t>【10</a:t>
            </a:r>
            <a:r>
              <a:rPr kumimoji="1" lang="ja-JP" altLang="en-US" sz="1400" dirty="0">
                <a:latin typeface="BIZ UDPゴシック" panose="020B0400000000000000" pitchFamily="50" charset="-128"/>
                <a:ea typeface="BIZ UDPゴシック" panose="020B0400000000000000" pitchFamily="50" charset="-128"/>
              </a:rPr>
              <a:t>分</a:t>
            </a:r>
            <a:r>
              <a:rPr kumimoji="1" lang="en-US" altLang="ja-JP" sz="1400" dirty="0">
                <a:latin typeface="BIZ UDPゴシック" panose="020B0400000000000000" pitchFamily="50" charset="-128"/>
                <a:ea typeface="BIZ UDPゴシック" panose="020B0400000000000000" pitchFamily="50" charset="-128"/>
              </a:rPr>
              <a:t>】</a:t>
            </a:r>
          </a:p>
          <a:p>
            <a:pPr marL="0" indent="0">
              <a:buNone/>
            </a:pPr>
            <a:r>
              <a:rPr kumimoji="1" lang="ja-JP" altLang="en-US" sz="1400" dirty="0">
                <a:latin typeface="BIZ UDPゴシック" panose="020B0400000000000000" pitchFamily="50" charset="-128"/>
                <a:ea typeface="BIZ UDPゴシック" panose="020B0400000000000000" pitchFamily="50" charset="-128"/>
              </a:rPr>
              <a:t>・時間調整は演習講師が行う。質問と支援方法を同時に述べることも想定されるためファシリテーションを行う　</a:t>
            </a:r>
            <a:endParaRPr kumimoji="1" lang="en-US" altLang="ja-JP" sz="1400" dirty="0">
              <a:latin typeface="BIZ UDPゴシック" panose="020B0400000000000000" pitchFamily="50" charset="-128"/>
              <a:ea typeface="BIZ UDPゴシック" panose="020B0400000000000000" pitchFamily="50" charset="-128"/>
            </a:endParaRPr>
          </a:p>
          <a:p>
            <a:pPr marL="0" indent="0">
              <a:buNone/>
            </a:pPr>
            <a:r>
              <a:rPr kumimoji="1" lang="ja-JP" altLang="en-US" sz="1400" b="1" dirty="0">
                <a:solidFill>
                  <a:srgbClr val="002060"/>
                </a:solidFill>
                <a:latin typeface="BIZ UDPゴシック" panose="020B0400000000000000" pitchFamily="50" charset="-128"/>
                <a:ea typeface="BIZ UDPゴシック" panose="020B0400000000000000" pitchFamily="50" charset="-128"/>
              </a:rPr>
              <a:t>〇報告（現任者としての実践の振り返りの機会である）</a:t>
            </a:r>
          </a:p>
          <a:p>
            <a:pPr marL="0" indent="0">
              <a:buNone/>
            </a:pPr>
            <a:r>
              <a:rPr kumimoji="1" lang="ja-JP" altLang="en-US" sz="1400" b="1" dirty="0">
                <a:latin typeface="BIZ UDPゴシック" panose="020B0400000000000000" pitchFamily="50" charset="-128"/>
                <a:ea typeface="BIZ UDPゴシック" panose="020B0400000000000000" pitchFamily="50" charset="-128"/>
              </a:rPr>
              <a:t>１）読み込みの時間の中で</a:t>
            </a:r>
            <a:r>
              <a:rPr kumimoji="1" lang="en-US" altLang="ja-JP" sz="1400" b="1" dirty="0">
                <a:latin typeface="BIZ UDPゴシック" panose="020B0400000000000000" pitchFamily="50" charset="-128"/>
                <a:ea typeface="BIZ UDPゴシック" panose="020B0400000000000000" pitchFamily="50" charset="-128"/>
              </a:rPr>
              <a:t>7</a:t>
            </a:r>
            <a:r>
              <a:rPr kumimoji="1" lang="ja-JP" altLang="en-US" sz="1400" b="1" dirty="0">
                <a:latin typeface="BIZ UDPゴシック" panose="020B0400000000000000" pitchFamily="50" charset="-128"/>
                <a:ea typeface="BIZ UDPゴシック" panose="020B0400000000000000" pitchFamily="50" charset="-128"/>
              </a:rPr>
              <a:t>分程度で報告できるようまとめる（ケースレビューの力</a:t>
            </a:r>
            <a:r>
              <a:rPr lang="ja-JP" altLang="en-US" sz="1400" b="1" dirty="0">
                <a:latin typeface="BIZ UDPゴシック" panose="020B0400000000000000" pitchFamily="50" charset="-128"/>
                <a:ea typeface="BIZ UDPゴシック" panose="020B0400000000000000" pitchFamily="50" charset="-128"/>
              </a:rPr>
              <a:t>を着ける</a:t>
            </a:r>
            <a:r>
              <a:rPr kumimoji="1" lang="ja-JP" altLang="en-US" sz="1400" b="1" dirty="0">
                <a:latin typeface="BIZ UDPゴシック" panose="020B0400000000000000" pitchFamily="50" charset="-128"/>
                <a:ea typeface="BIZ UDPゴシック" panose="020B0400000000000000" pitchFamily="50" charset="-128"/>
              </a:rPr>
              <a:t>実践準備の場である）</a:t>
            </a:r>
          </a:p>
          <a:p>
            <a:pPr marL="0" indent="0">
              <a:buNone/>
            </a:pPr>
            <a:r>
              <a:rPr kumimoji="1" lang="ja-JP" altLang="en-US" sz="1400" b="1" dirty="0">
                <a:latin typeface="BIZ UDPゴシック" panose="020B0400000000000000" pitchFamily="50" charset="-128"/>
                <a:ea typeface="BIZ UDPゴシック" panose="020B0400000000000000" pitchFamily="50" charset="-128"/>
              </a:rPr>
              <a:t>２）要点をおさえ端的に説明、説明にあたっては解釈と支援経過の説明を中心に行うが、意思決定支援についても報告するよう指示する</a:t>
            </a:r>
          </a:p>
          <a:p>
            <a:pPr marL="0" indent="0">
              <a:buNone/>
            </a:pPr>
            <a:r>
              <a:rPr kumimoji="1" lang="ja-JP" altLang="en-US" sz="1400" b="1" dirty="0">
                <a:latin typeface="BIZ UDPゴシック" panose="020B0400000000000000" pitchFamily="50" charset="-128"/>
                <a:ea typeface="BIZ UDPゴシック" panose="020B0400000000000000" pitchFamily="50" charset="-128"/>
              </a:rPr>
              <a:t>３）事例提供者が何を検討したいのか、検討したいことに対してどのように取り組んできたかを中心に説明するよう指示する</a:t>
            </a:r>
          </a:p>
          <a:p>
            <a:pPr marL="0" indent="0">
              <a:buNone/>
            </a:pPr>
            <a:r>
              <a:rPr lang="ja-JP" altLang="en-US" sz="1400" b="1" dirty="0">
                <a:solidFill>
                  <a:srgbClr val="002060"/>
                </a:solidFill>
                <a:latin typeface="BIZ UDPゴシック" panose="020B0400000000000000" pitchFamily="50" charset="-128"/>
                <a:ea typeface="BIZ UDPゴシック" panose="020B0400000000000000" pitchFamily="50" charset="-128"/>
              </a:rPr>
              <a:t>○</a:t>
            </a:r>
            <a:r>
              <a:rPr kumimoji="1" lang="ja-JP" altLang="en-US" sz="1400" b="1" dirty="0">
                <a:solidFill>
                  <a:srgbClr val="002060"/>
                </a:solidFill>
                <a:latin typeface="BIZ UDPゴシック" panose="020B0400000000000000" pitchFamily="50" charset="-128"/>
                <a:ea typeface="BIZ UDPゴシック" panose="020B0400000000000000" pitchFamily="50" charset="-128"/>
              </a:rPr>
              <a:t>質問</a:t>
            </a:r>
          </a:p>
          <a:p>
            <a:pPr marL="0" indent="0">
              <a:buNone/>
            </a:pPr>
            <a:r>
              <a:rPr kumimoji="1" lang="ja-JP" altLang="en-US" sz="1400" dirty="0">
                <a:latin typeface="BIZ UDPゴシック" panose="020B0400000000000000" pitchFamily="50" charset="-128"/>
                <a:ea typeface="BIZ UDPゴシック" panose="020B0400000000000000" pitchFamily="50" charset="-128"/>
              </a:rPr>
              <a:t>１）検討課題を確認する。曖昧な場合は、「〇〇について困っているのか、〇〇について検討して欲しいのか」と検討したい内容を具体的にする</a:t>
            </a:r>
          </a:p>
          <a:p>
            <a:pPr marL="0" indent="0">
              <a:buNone/>
            </a:pPr>
            <a:r>
              <a:rPr kumimoji="1" lang="ja-JP" altLang="en-US" sz="1400" dirty="0">
                <a:latin typeface="BIZ UDPゴシック" panose="020B0400000000000000" pitchFamily="50" charset="-128"/>
                <a:ea typeface="BIZ UDPゴシック" panose="020B0400000000000000" pitchFamily="50" charset="-128"/>
              </a:rPr>
              <a:t>２）意思決定支援のポイントを留意して支援が行われているか質問するよう促がす</a:t>
            </a:r>
          </a:p>
          <a:p>
            <a:pPr marL="0" indent="0">
              <a:buNone/>
            </a:pPr>
            <a:r>
              <a:rPr kumimoji="1" lang="ja-JP" altLang="en-US" sz="1400" dirty="0">
                <a:latin typeface="BIZ UDPゴシック" panose="020B0400000000000000" pitchFamily="50" charset="-128"/>
                <a:ea typeface="BIZ UDPゴシック" panose="020B0400000000000000" pitchFamily="50" charset="-128"/>
              </a:rPr>
              <a:t>３）オープン・クエスチョンを避ける（具体的に何を知りたいかが分かる質問をする）</a:t>
            </a:r>
          </a:p>
          <a:p>
            <a:pPr marL="0" indent="0">
              <a:buNone/>
            </a:pPr>
            <a:r>
              <a:rPr kumimoji="1" lang="ja-JP" altLang="en-US" sz="1400" dirty="0">
                <a:latin typeface="BIZ UDPゴシック" panose="020B0400000000000000" pitchFamily="50" charset="-128"/>
                <a:ea typeface="BIZ UDPゴシック" panose="020B0400000000000000" pitchFamily="50" charset="-128"/>
              </a:rPr>
              <a:t>　お父さんはどんな人ですか？→お父さんの性格？仕事？協力？など何を聞いているのか分からない</a:t>
            </a:r>
          </a:p>
          <a:p>
            <a:pPr marL="0" indent="0">
              <a:buNone/>
            </a:pPr>
            <a:r>
              <a:rPr kumimoji="1" lang="ja-JP" altLang="en-US" sz="1400" dirty="0">
                <a:latin typeface="BIZ UDPゴシック" panose="020B0400000000000000" pitchFamily="50" charset="-128"/>
                <a:ea typeface="BIZ UDPゴシック" panose="020B0400000000000000" pitchFamily="50" charset="-128"/>
              </a:rPr>
              <a:t>４）質問・発言の意図を聞く</a:t>
            </a:r>
          </a:p>
          <a:p>
            <a:pPr marL="0" indent="0">
              <a:buNone/>
            </a:pPr>
            <a:r>
              <a:rPr kumimoji="1" lang="ja-JP" altLang="en-US" sz="1400" dirty="0">
                <a:latin typeface="BIZ UDPゴシック" panose="020B0400000000000000" pitchFamily="50" charset="-128"/>
                <a:ea typeface="BIZ UDPゴシック" panose="020B0400000000000000" pitchFamily="50" charset="-128"/>
              </a:rPr>
              <a:t>　質問が漠然としていると、答える側も何に対して質問しているのか分からないため、「もう少し具体的に質問して欲しい」「どういうことでお聞きになりたいのか、もう少し具体的に言ってほしい」など促がすことで、質問した人も自分が何を聴きたいのかが明確となる</a:t>
            </a:r>
          </a:p>
          <a:p>
            <a:pPr marL="0" indent="0">
              <a:buNone/>
            </a:pPr>
            <a:r>
              <a:rPr kumimoji="1" lang="ja-JP" altLang="en-US" sz="1400" dirty="0">
                <a:latin typeface="BIZ UDPゴシック" panose="020B0400000000000000" pitchFamily="50" charset="-128"/>
                <a:ea typeface="BIZ UDPゴシック" panose="020B0400000000000000" pitchFamily="50" charset="-128"/>
              </a:rPr>
              <a:t>５）質問者に解答か何が分かったかを述べてもらう</a:t>
            </a:r>
          </a:p>
          <a:p>
            <a:pPr marL="0" indent="0">
              <a:buNone/>
            </a:pPr>
            <a:r>
              <a:rPr kumimoji="1" lang="ja-JP" altLang="en-US" sz="1400" dirty="0">
                <a:latin typeface="BIZ UDPゴシック" panose="020B0400000000000000" pitchFamily="50" charset="-128"/>
                <a:ea typeface="BIZ UDPゴシック" panose="020B0400000000000000" pitchFamily="50" charset="-128"/>
              </a:rPr>
              <a:t>　質問する→答える→次の質問に移るというやり取りが一般的だが、時に、質問する→答える→答えを聞いて何が分かったか（判断できたか）を尋ねる場面を作ることで、何かしらの理解に結びつけることができる</a:t>
            </a:r>
          </a:p>
          <a:p>
            <a:pPr marL="0" indent="0">
              <a:buNone/>
            </a:pPr>
            <a:r>
              <a:rPr kumimoji="1" lang="ja-JP" altLang="en-US" sz="1400" dirty="0">
                <a:latin typeface="BIZ UDPゴシック" panose="020B0400000000000000" pitchFamily="50" charset="-128"/>
                <a:ea typeface="BIZ UDPゴシック" panose="020B0400000000000000" pitchFamily="50" charset="-128"/>
              </a:rPr>
              <a:t>（検討）</a:t>
            </a:r>
          </a:p>
          <a:p>
            <a:pPr marL="0" indent="0">
              <a:buNone/>
            </a:pPr>
            <a:r>
              <a:rPr kumimoji="1" lang="ja-JP" altLang="en-US" sz="1400" dirty="0">
                <a:latin typeface="BIZ UDPゴシック" panose="020B0400000000000000" pitchFamily="50" charset="-128"/>
                <a:ea typeface="BIZ UDPゴシック" panose="020B0400000000000000" pitchFamily="50" charset="-128"/>
              </a:rPr>
              <a:t>１）セルフチェックシートを参考にして意思決定支援の展開について確認する</a:t>
            </a:r>
          </a:p>
          <a:p>
            <a:pPr marL="0" indent="0">
              <a:buNone/>
            </a:pPr>
            <a:r>
              <a:rPr kumimoji="1" lang="ja-JP" altLang="en-US" sz="1400" dirty="0">
                <a:latin typeface="BIZ UDPゴシック" panose="020B0400000000000000" pitchFamily="50" charset="-128"/>
                <a:ea typeface="BIZ UDPゴシック" panose="020B0400000000000000" pitchFamily="50" charset="-128"/>
              </a:rPr>
              <a:t>２）検討課題を明確にして具体的な支援方法を検討する〇留意点</a:t>
            </a:r>
          </a:p>
          <a:p>
            <a:pPr marL="0" indent="0">
              <a:buNone/>
            </a:pPr>
            <a:endParaRPr kumimoji="1" lang="ja-JP" altLang="en-US" sz="1400" dirty="0">
              <a:latin typeface="BIZ UDPゴシック" panose="020B0400000000000000" pitchFamily="50" charset="-128"/>
              <a:ea typeface="BIZ UDPゴシック" panose="020B0400000000000000" pitchFamily="50" charset="-128"/>
            </a:endParaRPr>
          </a:p>
        </p:txBody>
      </p:sp>
      <p:sp>
        <p:nvSpPr>
          <p:cNvPr id="4" name="正方形/長方形 3">
            <a:extLst>
              <a:ext uri="{FF2B5EF4-FFF2-40B4-BE49-F238E27FC236}">
                <a16:creationId xmlns:a16="http://schemas.microsoft.com/office/drawing/2014/main" id="{A10E471C-FEC4-7F1F-5E3E-EB3FC01F6229}"/>
              </a:ext>
            </a:extLst>
          </p:cNvPr>
          <p:cNvSpPr/>
          <p:nvPr/>
        </p:nvSpPr>
        <p:spPr>
          <a:xfrm>
            <a:off x="6096000" y="5727700"/>
            <a:ext cx="5956300" cy="10287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r>
              <a:rPr kumimoji="1" lang="ja-JP" altLang="en-US" sz="1200" dirty="0">
                <a:latin typeface="BIZ UDPゴシック" panose="020B0400000000000000" pitchFamily="50" charset="-128"/>
                <a:ea typeface="BIZ UDPゴシック" panose="020B0400000000000000" pitchFamily="50" charset="-128"/>
              </a:rPr>
              <a:t>〇留意点</a:t>
            </a:r>
          </a:p>
          <a:p>
            <a:r>
              <a:rPr kumimoji="1" lang="ja-JP" altLang="en-US" sz="1200" dirty="0">
                <a:latin typeface="BIZ UDPゴシック" panose="020B0400000000000000" pitchFamily="50" charset="-128"/>
                <a:ea typeface="BIZ UDPゴシック" panose="020B0400000000000000" pitchFamily="50" charset="-128"/>
              </a:rPr>
              <a:t>　*アイスブレイク時にグランドルールを確認する</a:t>
            </a:r>
          </a:p>
          <a:p>
            <a:r>
              <a:rPr kumimoji="1" lang="ja-JP" altLang="en-US" sz="1200" dirty="0">
                <a:latin typeface="BIZ UDPゴシック" panose="020B0400000000000000" pitchFamily="50" charset="-128"/>
                <a:ea typeface="BIZ UDPゴシック" panose="020B0400000000000000" pitchFamily="50" charset="-128"/>
              </a:rPr>
              <a:t>　*報告者が時間内に報告できるよう時間管理等を行う</a:t>
            </a:r>
          </a:p>
          <a:p>
            <a:r>
              <a:rPr kumimoji="1" lang="ja-JP" altLang="en-US" sz="1200" dirty="0">
                <a:latin typeface="BIZ UDPゴシック" panose="020B0400000000000000" pitchFamily="50" charset="-128"/>
                <a:ea typeface="BIZ UDPゴシック" panose="020B0400000000000000" pitchFamily="50" charset="-128"/>
              </a:rPr>
              <a:t>　*質問が出ない場合は、報告を受けての感想や事例の印象を述べてもらうよう促がす</a:t>
            </a:r>
            <a:endParaRPr kumimoji="1" lang="en-US" altLang="ja-JP" sz="1200" dirty="0">
              <a:latin typeface="BIZ UDPゴシック" panose="020B0400000000000000" pitchFamily="50" charset="-128"/>
              <a:ea typeface="BIZ UDPゴシック" panose="020B0400000000000000" pitchFamily="50" charset="-128"/>
            </a:endParaRPr>
          </a:p>
          <a:p>
            <a:r>
              <a:rPr kumimoji="1" lang="ja-JP" altLang="en-US" sz="1200" dirty="0">
                <a:latin typeface="BIZ UDPゴシック" panose="020B0400000000000000" pitchFamily="50" charset="-128"/>
                <a:ea typeface="BIZ UDPゴシック" panose="020B0400000000000000" pitchFamily="50" charset="-128"/>
              </a:rPr>
              <a:t>　*報告者は検討課題の対応を協議している間は意見を述べないよう注意</a:t>
            </a:r>
          </a:p>
        </p:txBody>
      </p:sp>
    </p:spTree>
    <p:extLst>
      <p:ext uri="{BB962C8B-B14F-4D97-AF65-F5344CB8AC3E}">
        <p14:creationId xmlns:p14="http://schemas.microsoft.com/office/powerpoint/2010/main" val="18870234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99547296-2E36-4381-1717-88D8E96CFA92}"/>
              </a:ext>
            </a:extLst>
          </p:cNvPr>
          <p:cNvPicPr>
            <a:picLocks noChangeAspect="1"/>
          </p:cNvPicPr>
          <p:nvPr/>
        </p:nvPicPr>
        <p:blipFill>
          <a:blip r:embed="rId2"/>
          <a:stretch>
            <a:fillRect/>
          </a:stretch>
        </p:blipFill>
        <p:spPr>
          <a:xfrm>
            <a:off x="143323" y="143002"/>
            <a:ext cx="6319620" cy="4739715"/>
          </a:xfrm>
          <a:prstGeom prst="rect">
            <a:avLst/>
          </a:prstGeom>
          <a:ln>
            <a:noFill/>
          </a:ln>
          <a:effectLst>
            <a:outerShdw blurRad="190500" algn="tl" rotWithShape="0">
              <a:srgbClr val="000000">
                <a:alpha val="70000"/>
              </a:srgbClr>
            </a:outerShdw>
          </a:effectLst>
        </p:spPr>
      </p:pic>
      <p:pic>
        <p:nvPicPr>
          <p:cNvPr id="5" name="図 4">
            <a:extLst>
              <a:ext uri="{FF2B5EF4-FFF2-40B4-BE49-F238E27FC236}">
                <a16:creationId xmlns:a16="http://schemas.microsoft.com/office/drawing/2014/main" id="{879C7102-4BED-D94D-B9AB-668ADFDBA2ED}"/>
              </a:ext>
            </a:extLst>
          </p:cNvPr>
          <p:cNvPicPr>
            <a:picLocks noChangeAspect="1"/>
          </p:cNvPicPr>
          <p:nvPr/>
        </p:nvPicPr>
        <p:blipFill>
          <a:blip r:embed="rId3"/>
          <a:stretch>
            <a:fillRect/>
          </a:stretch>
        </p:blipFill>
        <p:spPr>
          <a:xfrm>
            <a:off x="6492537" y="2583402"/>
            <a:ext cx="5699464" cy="4274598"/>
          </a:xfrm>
          <a:prstGeom prst="rect">
            <a:avLst/>
          </a:prstGeom>
          <a:ln>
            <a:noFill/>
          </a:ln>
          <a:effectLst>
            <a:outerShdw blurRad="190500" algn="tl" rotWithShape="0">
              <a:srgbClr val="000000">
                <a:alpha val="70000"/>
              </a:srgbClr>
            </a:outerShdw>
          </a:effectLst>
        </p:spPr>
      </p:pic>
      <p:sp>
        <p:nvSpPr>
          <p:cNvPr id="2" name="矢印: 上向き折線 1">
            <a:extLst>
              <a:ext uri="{FF2B5EF4-FFF2-40B4-BE49-F238E27FC236}">
                <a16:creationId xmlns:a16="http://schemas.microsoft.com/office/drawing/2014/main" id="{BF77937B-DB00-EC6F-9DB4-72C28B3B1C4A}"/>
              </a:ext>
            </a:extLst>
          </p:cNvPr>
          <p:cNvSpPr/>
          <p:nvPr/>
        </p:nvSpPr>
        <p:spPr>
          <a:xfrm rot="5400000">
            <a:off x="3670916" y="3759692"/>
            <a:ext cx="1669002" cy="3915053"/>
          </a:xfrm>
          <a:prstGeom prst="ben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四角形: 角を丸くする 2">
            <a:extLst>
              <a:ext uri="{FF2B5EF4-FFF2-40B4-BE49-F238E27FC236}">
                <a16:creationId xmlns:a16="http://schemas.microsoft.com/office/drawing/2014/main" id="{A5E5DAF5-045A-F43A-585A-EE5EDA960480}"/>
              </a:ext>
            </a:extLst>
          </p:cNvPr>
          <p:cNvSpPr/>
          <p:nvPr/>
        </p:nvSpPr>
        <p:spPr>
          <a:xfrm>
            <a:off x="1553593" y="5637320"/>
            <a:ext cx="3364636" cy="914400"/>
          </a:xfrm>
          <a:prstGeom prst="round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kumimoji="1" lang="ja-JP" altLang="en-US" sz="3200" dirty="0">
                <a:latin typeface="BIZ UDPゴシック" panose="020B0400000000000000" pitchFamily="50" charset="-128"/>
                <a:ea typeface="BIZ UDPゴシック" panose="020B0400000000000000" pitchFamily="50" charset="-128"/>
              </a:rPr>
              <a:t>実　習</a:t>
            </a:r>
          </a:p>
        </p:txBody>
      </p:sp>
      <p:sp>
        <p:nvSpPr>
          <p:cNvPr id="6" name="四角形: 角を丸くする 5">
            <a:extLst>
              <a:ext uri="{FF2B5EF4-FFF2-40B4-BE49-F238E27FC236}">
                <a16:creationId xmlns:a16="http://schemas.microsoft.com/office/drawing/2014/main" id="{0B69765B-7E0A-2D2A-D649-68118EAD6EB2}"/>
              </a:ext>
            </a:extLst>
          </p:cNvPr>
          <p:cNvSpPr/>
          <p:nvPr/>
        </p:nvSpPr>
        <p:spPr>
          <a:xfrm>
            <a:off x="6924583" y="958787"/>
            <a:ext cx="4989250" cy="1429305"/>
          </a:xfrm>
          <a:prstGeom prst="round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kumimoji="1" lang="ja-JP" altLang="en-US"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実習への送り出しは、各グループの</a:t>
            </a:r>
            <a:endParaRPr kumimoji="1" lang="en-US" altLang="ja-JP"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a:p>
            <a:pPr algn="ctr"/>
            <a:r>
              <a:rPr kumimoji="1" lang="ja-JP" altLang="en-US"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演習講師の確認で研修効果が大きく左右する</a:t>
            </a:r>
          </a:p>
        </p:txBody>
      </p:sp>
      <p:sp>
        <p:nvSpPr>
          <p:cNvPr id="7" name="四角形: 角を丸くする 6">
            <a:extLst>
              <a:ext uri="{FF2B5EF4-FFF2-40B4-BE49-F238E27FC236}">
                <a16:creationId xmlns:a16="http://schemas.microsoft.com/office/drawing/2014/main" id="{FACC2348-922B-BA89-A128-499A49DD4E7D}"/>
              </a:ext>
            </a:extLst>
          </p:cNvPr>
          <p:cNvSpPr/>
          <p:nvPr/>
        </p:nvSpPr>
        <p:spPr>
          <a:xfrm>
            <a:off x="7119891" y="205146"/>
            <a:ext cx="4598633" cy="558331"/>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ja-JP" altLang="en-US" dirty="0">
                <a:latin typeface="BIZ UDPゴシック" panose="020B0400000000000000" pitchFamily="50" charset="-128"/>
                <a:ea typeface="BIZ UDPゴシック" panose="020B0400000000000000" pitchFamily="50" charset="-128"/>
              </a:rPr>
              <a:t>実習１</a:t>
            </a:r>
            <a:endParaRPr kumimoji="1" lang="ja-JP" altLang="en-US"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3508058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8039B8C0-B78D-F694-FA63-C9C478766E44}"/>
              </a:ext>
            </a:extLst>
          </p:cNvPr>
          <p:cNvPicPr>
            <a:picLocks noChangeAspect="1"/>
          </p:cNvPicPr>
          <p:nvPr/>
        </p:nvPicPr>
        <p:blipFill>
          <a:blip r:embed="rId2"/>
          <a:stretch>
            <a:fillRect/>
          </a:stretch>
        </p:blipFill>
        <p:spPr>
          <a:xfrm>
            <a:off x="223224" y="187393"/>
            <a:ext cx="6189414" cy="4642060"/>
          </a:xfrm>
          <a:prstGeom prst="rect">
            <a:avLst/>
          </a:prstGeom>
          <a:ln>
            <a:noFill/>
          </a:ln>
          <a:effectLst>
            <a:outerShdw blurRad="190500" algn="tl" rotWithShape="0">
              <a:srgbClr val="000000">
                <a:alpha val="70000"/>
              </a:srgbClr>
            </a:outerShdw>
          </a:effectLst>
        </p:spPr>
      </p:pic>
      <p:pic>
        <p:nvPicPr>
          <p:cNvPr id="3" name="図 2">
            <a:extLst>
              <a:ext uri="{FF2B5EF4-FFF2-40B4-BE49-F238E27FC236}">
                <a16:creationId xmlns:a16="http://schemas.microsoft.com/office/drawing/2014/main" id="{D8E4ADA1-491F-041E-7B6A-740910887270}"/>
              </a:ext>
            </a:extLst>
          </p:cNvPr>
          <p:cNvPicPr>
            <a:picLocks noChangeAspect="1"/>
          </p:cNvPicPr>
          <p:nvPr/>
        </p:nvPicPr>
        <p:blipFill>
          <a:blip r:embed="rId3"/>
          <a:stretch>
            <a:fillRect/>
          </a:stretch>
        </p:blipFill>
        <p:spPr>
          <a:xfrm>
            <a:off x="6495497" y="2539015"/>
            <a:ext cx="5544301" cy="4158226"/>
          </a:xfrm>
          <a:prstGeom prst="rect">
            <a:avLst/>
          </a:prstGeom>
          <a:ln>
            <a:noFill/>
          </a:ln>
          <a:effectLst>
            <a:outerShdw blurRad="190500" algn="tl" rotWithShape="0">
              <a:srgbClr val="000000">
                <a:alpha val="70000"/>
              </a:srgbClr>
            </a:outerShdw>
          </a:effectLst>
        </p:spPr>
      </p:pic>
      <p:sp>
        <p:nvSpPr>
          <p:cNvPr id="4" name="矢印: 上向き折線 3">
            <a:extLst>
              <a:ext uri="{FF2B5EF4-FFF2-40B4-BE49-F238E27FC236}">
                <a16:creationId xmlns:a16="http://schemas.microsoft.com/office/drawing/2014/main" id="{DC579759-9778-C22C-4494-B66145BA032D}"/>
              </a:ext>
            </a:extLst>
          </p:cNvPr>
          <p:cNvSpPr/>
          <p:nvPr/>
        </p:nvSpPr>
        <p:spPr>
          <a:xfrm rot="5400000">
            <a:off x="3670916" y="3759692"/>
            <a:ext cx="1669002" cy="3915053"/>
          </a:xfrm>
          <a:prstGeom prst="bentUpArrow">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kumimoji="1" lang="ja-JP" altLang="en-US"/>
          </a:p>
        </p:txBody>
      </p:sp>
      <p:sp>
        <p:nvSpPr>
          <p:cNvPr id="5" name="四角形: 角を丸くする 4">
            <a:extLst>
              <a:ext uri="{FF2B5EF4-FFF2-40B4-BE49-F238E27FC236}">
                <a16:creationId xmlns:a16="http://schemas.microsoft.com/office/drawing/2014/main" id="{B2778D95-FF22-5587-0551-09B540E8886D}"/>
              </a:ext>
            </a:extLst>
          </p:cNvPr>
          <p:cNvSpPr/>
          <p:nvPr/>
        </p:nvSpPr>
        <p:spPr>
          <a:xfrm>
            <a:off x="1553593" y="5637320"/>
            <a:ext cx="3364636" cy="914400"/>
          </a:xfrm>
          <a:prstGeom prst="round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kumimoji="1" lang="ja-JP" altLang="en-US" sz="3200" dirty="0">
                <a:latin typeface="BIZ UDPゴシック" panose="020B0400000000000000" pitchFamily="50" charset="-128"/>
                <a:ea typeface="BIZ UDPゴシック" panose="020B0400000000000000" pitchFamily="50" charset="-128"/>
              </a:rPr>
              <a:t>実　習</a:t>
            </a:r>
          </a:p>
        </p:txBody>
      </p:sp>
      <p:sp>
        <p:nvSpPr>
          <p:cNvPr id="6" name="四角形: 角を丸くする 5">
            <a:extLst>
              <a:ext uri="{FF2B5EF4-FFF2-40B4-BE49-F238E27FC236}">
                <a16:creationId xmlns:a16="http://schemas.microsoft.com/office/drawing/2014/main" id="{B643BAFF-2B50-263B-0109-672BC2C261B0}"/>
              </a:ext>
            </a:extLst>
          </p:cNvPr>
          <p:cNvSpPr/>
          <p:nvPr/>
        </p:nvSpPr>
        <p:spPr>
          <a:xfrm>
            <a:off x="7093257" y="187393"/>
            <a:ext cx="4598633" cy="531698"/>
          </a:xfrm>
          <a:prstGeom prst="round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kumimoji="1" lang="ja-JP" altLang="en-US" dirty="0">
                <a:latin typeface="BIZ UDPゴシック" panose="020B0400000000000000" pitchFamily="50" charset="-128"/>
                <a:ea typeface="BIZ UDPゴシック" panose="020B0400000000000000" pitchFamily="50" charset="-128"/>
              </a:rPr>
              <a:t>参考資料（実習</a:t>
            </a:r>
            <a:r>
              <a:rPr kumimoji="1" lang="en-US" altLang="ja-JP" dirty="0">
                <a:latin typeface="BIZ UDPゴシック" panose="020B0400000000000000" pitchFamily="50" charset="-128"/>
                <a:ea typeface="BIZ UDPゴシック" panose="020B0400000000000000" pitchFamily="50" charset="-128"/>
              </a:rPr>
              <a:t>2</a:t>
            </a:r>
            <a:r>
              <a:rPr kumimoji="1" lang="ja-JP" altLang="en-US" dirty="0">
                <a:latin typeface="BIZ UDPゴシック" panose="020B0400000000000000" pitchFamily="50" charset="-128"/>
                <a:ea typeface="BIZ UDPゴシック" panose="020B0400000000000000" pitchFamily="50" charset="-128"/>
              </a:rPr>
              <a:t>）</a:t>
            </a:r>
          </a:p>
        </p:txBody>
      </p:sp>
      <p:sp>
        <p:nvSpPr>
          <p:cNvPr id="7" name="四角形: 角を丸くする 6">
            <a:extLst>
              <a:ext uri="{FF2B5EF4-FFF2-40B4-BE49-F238E27FC236}">
                <a16:creationId xmlns:a16="http://schemas.microsoft.com/office/drawing/2014/main" id="{4E45E80E-02CA-C5D6-6F01-173EF84A514D}"/>
              </a:ext>
            </a:extLst>
          </p:cNvPr>
          <p:cNvSpPr/>
          <p:nvPr/>
        </p:nvSpPr>
        <p:spPr>
          <a:xfrm>
            <a:off x="6897949" y="1000662"/>
            <a:ext cx="4989250" cy="1429305"/>
          </a:xfrm>
          <a:prstGeom prst="round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kumimoji="1" lang="ja-JP" altLang="en-US"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実習への送り出しは、各グループの</a:t>
            </a:r>
            <a:endParaRPr kumimoji="1" lang="en-US" altLang="ja-JP"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a:p>
            <a:pPr algn="ctr"/>
            <a:r>
              <a:rPr kumimoji="1" lang="ja-JP" altLang="en-US"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演習講師の確認で研修効果が大きく左右する</a:t>
            </a:r>
          </a:p>
        </p:txBody>
      </p:sp>
    </p:spTree>
    <p:extLst>
      <p:ext uri="{BB962C8B-B14F-4D97-AF65-F5344CB8AC3E}">
        <p14:creationId xmlns:p14="http://schemas.microsoft.com/office/powerpoint/2010/main" val="19108980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a:extLst>
              <a:ext uri="{FF2B5EF4-FFF2-40B4-BE49-F238E27FC236}">
                <a16:creationId xmlns:a16="http://schemas.microsoft.com/office/drawing/2014/main" id="{2BF16EA3-82B5-27A3-CC5A-2EA640013A5E}"/>
              </a:ext>
            </a:extLst>
          </p:cNvPr>
          <p:cNvSpPr txBox="1">
            <a:spLocks/>
          </p:cNvSpPr>
          <p:nvPr/>
        </p:nvSpPr>
        <p:spPr>
          <a:xfrm>
            <a:off x="472218" y="2945827"/>
            <a:ext cx="11247563" cy="1185721"/>
          </a:xfrm>
          <a:prstGeom prst="rect">
            <a:avLst/>
          </a:prstGeom>
        </p:spPr>
        <p:txBody>
          <a:bodyPr vert="horz" lIns="112542" tIns="56271" rIns="112542" bIns="56271"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600" b="1" dirty="0">
                <a:solidFill>
                  <a:schemeClr val="bg2">
                    <a:lumMod val="25000"/>
                  </a:schemeClr>
                </a:solidFill>
                <a:latin typeface="BIZ UDPゴシック" panose="020B0400000000000000" pitchFamily="50" charset="-128"/>
                <a:ea typeface="BIZ UDPゴシック" panose="020B0400000000000000" pitchFamily="50" charset="-128"/>
              </a:rPr>
              <a:t>それでは、本日のケアマネジメント基礎コースの演習に入ります。　　　　　　</a:t>
            </a:r>
            <a:endParaRPr lang="en-US" altLang="ja-JP" sz="3600" b="1" dirty="0">
              <a:solidFill>
                <a:schemeClr val="bg2">
                  <a:lumMod val="25000"/>
                </a:schemeClr>
              </a:solidFill>
              <a:latin typeface="BIZ UDPゴシック" panose="020B0400000000000000" pitchFamily="50" charset="-128"/>
              <a:ea typeface="BIZ UDPゴシック" panose="020B0400000000000000" pitchFamily="50" charset="-128"/>
            </a:endParaRPr>
          </a:p>
          <a:p>
            <a:r>
              <a:rPr lang="ja-JP" altLang="en-US" sz="3600" b="1" dirty="0">
                <a:solidFill>
                  <a:schemeClr val="bg2">
                    <a:lumMod val="25000"/>
                  </a:schemeClr>
                </a:solidFill>
                <a:latin typeface="BIZ UDPゴシック" panose="020B0400000000000000" pitchFamily="50" charset="-128"/>
                <a:ea typeface="BIZ UDPゴシック" panose="020B0400000000000000" pitchFamily="50" charset="-128"/>
              </a:rPr>
              <a:t>　　　　　　　　　　　　　</a:t>
            </a:r>
            <a:endParaRPr lang="ja-JP" altLang="en-US" sz="3600" b="1" dirty="0">
              <a:solidFill>
                <a:srgbClr val="FF0000"/>
              </a:solidFill>
              <a:highlight>
                <a:srgbClr val="FFFF00"/>
              </a:highlight>
              <a:latin typeface="BIZ UDPゴシック" panose="020B0400000000000000" pitchFamily="50" charset="-128"/>
              <a:ea typeface="BIZ UDPゴシック" panose="020B0400000000000000" pitchFamily="50" charset="-128"/>
            </a:endParaRPr>
          </a:p>
        </p:txBody>
      </p:sp>
      <p:sp>
        <p:nvSpPr>
          <p:cNvPr id="4" name="スライド番号プレースホルダー 3">
            <a:extLst>
              <a:ext uri="{FF2B5EF4-FFF2-40B4-BE49-F238E27FC236}">
                <a16:creationId xmlns:a16="http://schemas.microsoft.com/office/drawing/2014/main" id="{52FABF16-40AC-D101-0D2F-D35C5C0D7963}"/>
              </a:ext>
            </a:extLst>
          </p:cNvPr>
          <p:cNvSpPr>
            <a:spLocks noGrp="1"/>
          </p:cNvSpPr>
          <p:nvPr>
            <p:ph type="sldNum" sz="quarter" idx="12"/>
          </p:nvPr>
        </p:nvSpPr>
        <p:spPr/>
        <p:txBody>
          <a:bodyPr/>
          <a:lstStyle/>
          <a:p>
            <a:fld id="{37E5972D-A0AF-46CE-8DED-30C059512C1A}" type="slidenum">
              <a:rPr kumimoji="1" lang="ja-JP" altLang="en-US" smtClean="0"/>
              <a:t>17</a:t>
            </a:fld>
            <a:endParaRPr kumimoji="1" lang="ja-JP" altLang="en-US"/>
          </a:p>
        </p:txBody>
      </p:sp>
    </p:spTree>
    <p:extLst>
      <p:ext uri="{BB962C8B-B14F-4D97-AF65-F5344CB8AC3E}">
        <p14:creationId xmlns:p14="http://schemas.microsoft.com/office/powerpoint/2010/main" val="9642494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EA4E791D-707C-7FD0-4847-14A2A7BD9DFC}"/>
              </a:ext>
            </a:extLst>
          </p:cNvPr>
          <p:cNvSpPr>
            <a:spLocks noGrp="1"/>
          </p:cNvSpPr>
          <p:nvPr>
            <p:ph type="sldNum" sz="quarter" idx="12"/>
          </p:nvPr>
        </p:nvSpPr>
        <p:spPr/>
        <p:txBody>
          <a:bodyPr/>
          <a:lstStyle/>
          <a:p>
            <a:fld id="{37E5972D-A0AF-46CE-8DED-30C059512C1A}" type="slidenum">
              <a:rPr kumimoji="1" lang="ja-JP" altLang="en-US" smtClean="0"/>
              <a:t>2</a:t>
            </a:fld>
            <a:endParaRPr kumimoji="1" lang="ja-JP" altLang="en-US"/>
          </a:p>
        </p:txBody>
      </p:sp>
      <p:sp>
        <p:nvSpPr>
          <p:cNvPr id="4" name="タイトル 1">
            <a:extLst>
              <a:ext uri="{FF2B5EF4-FFF2-40B4-BE49-F238E27FC236}">
                <a16:creationId xmlns:a16="http://schemas.microsoft.com/office/drawing/2014/main" id="{D146B19F-80F1-B791-467E-3248C7B88160}"/>
              </a:ext>
            </a:extLst>
          </p:cNvPr>
          <p:cNvSpPr txBox="1">
            <a:spLocks/>
          </p:cNvSpPr>
          <p:nvPr/>
        </p:nvSpPr>
        <p:spPr>
          <a:xfrm>
            <a:off x="291662" y="136525"/>
            <a:ext cx="11062138" cy="694997"/>
          </a:xfrm>
          <a:prstGeom prst="rect">
            <a:avLst/>
          </a:prstGeom>
        </p:spPr>
        <p:txBody>
          <a:bodyP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b="1" dirty="0">
                <a:latin typeface="BIZ UDPゴシック" panose="020B0400000000000000" pitchFamily="50" charset="-128"/>
                <a:ea typeface="BIZ UDPゴシック" panose="020B0400000000000000" pitchFamily="50" charset="-128"/>
              </a:rPr>
              <a:t>ケアマネジメント基礎コース　カリキュラム</a:t>
            </a:r>
          </a:p>
        </p:txBody>
      </p:sp>
      <p:pic>
        <p:nvPicPr>
          <p:cNvPr id="5" name="図 4">
            <a:extLst>
              <a:ext uri="{FF2B5EF4-FFF2-40B4-BE49-F238E27FC236}">
                <a16:creationId xmlns:a16="http://schemas.microsoft.com/office/drawing/2014/main" id="{3A177AB6-9072-C267-BE51-F6D65A5B3361}"/>
              </a:ext>
            </a:extLst>
          </p:cNvPr>
          <p:cNvPicPr>
            <a:picLocks noChangeAspect="1"/>
          </p:cNvPicPr>
          <p:nvPr/>
        </p:nvPicPr>
        <p:blipFill>
          <a:blip r:embed="rId2"/>
          <a:stretch>
            <a:fillRect/>
          </a:stretch>
        </p:blipFill>
        <p:spPr>
          <a:xfrm>
            <a:off x="112985" y="987425"/>
            <a:ext cx="9410700" cy="5734050"/>
          </a:xfrm>
          <a:prstGeom prst="rect">
            <a:avLst/>
          </a:prstGeom>
        </p:spPr>
      </p:pic>
      <p:sp>
        <p:nvSpPr>
          <p:cNvPr id="6" name="コンテンツ プレースホルダー 2">
            <a:extLst>
              <a:ext uri="{FF2B5EF4-FFF2-40B4-BE49-F238E27FC236}">
                <a16:creationId xmlns:a16="http://schemas.microsoft.com/office/drawing/2014/main" id="{E668FCAA-2683-6DF6-8777-1C7D64F5CAD9}"/>
              </a:ext>
            </a:extLst>
          </p:cNvPr>
          <p:cNvSpPr txBox="1">
            <a:spLocks/>
          </p:cNvSpPr>
          <p:nvPr/>
        </p:nvSpPr>
        <p:spPr>
          <a:xfrm>
            <a:off x="9590567" y="800098"/>
            <a:ext cx="2488448" cy="6057901"/>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Font typeface="Arial" panose="020B0604020202020204" pitchFamily="34" charset="0"/>
              <a:buNone/>
            </a:pPr>
            <a:r>
              <a:rPr lang="ja-JP" altLang="en-US" sz="1700" b="1" dirty="0">
                <a:latin typeface="BIZ UDPゴシック" panose="020B0400000000000000" pitchFamily="50" charset="-128"/>
                <a:ea typeface="BIZ UDPゴシック" panose="020B0400000000000000" pitchFamily="50" charset="-128"/>
              </a:rPr>
              <a:t>本日の講師</a:t>
            </a:r>
            <a:endParaRPr lang="en-US" altLang="zh-TW" sz="1100" b="1" dirty="0">
              <a:latin typeface="BIZ UDPゴシック" panose="020B0400000000000000" pitchFamily="50" charset="-128"/>
              <a:ea typeface="BIZ UDPゴシック" panose="020B0400000000000000" pitchFamily="50" charset="-128"/>
            </a:endParaRPr>
          </a:p>
          <a:p>
            <a:pPr marL="0" indent="0">
              <a:buFont typeface="Arial" panose="020B0604020202020204" pitchFamily="34" charset="0"/>
              <a:buNone/>
            </a:pPr>
            <a:r>
              <a:rPr lang="ja-JP" altLang="en-US" sz="1100" b="1" dirty="0">
                <a:latin typeface="BIZ UDPゴシック" panose="020B0400000000000000" pitchFamily="50" charset="-128"/>
                <a:ea typeface="BIZ UDPゴシック" panose="020B0400000000000000" pitchFamily="50" charset="-128"/>
              </a:rPr>
              <a:t>大正大学　名誉教授　</a:t>
            </a:r>
            <a:endParaRPr lang="en-US" altLang="ja-JP" sz="1100" b="1" dirty="0">
              <a:latin typeface="BIZ UDPゴシック" panose="020B0400000000000000" pitchFamily="50" charset="-128"/>
              <a:ea typeface="BIZ UDPゴシック" panose="020B0400000000000000" pitchFamily="50" charset="-128"/>
            </a:endParaRPr>
          </a:p>
          <a:p>
            <a:pPr marL="0" indent="0">
              <a:buFont typeface="Arial" panose="020B0604020202020204" pitchFamily="34" charset="0"/>
              <a:buNone/>
            </a:pPr>
            <a:r>
              <a:rPr lang="ja-JP" altLang="en-US" sz="1100" b="1" dirty="0">
                <a:latin typeface="BIZ UDPゴシック" panose="020B0400000000000000" pitchFamily="50" charset="-128"/>
                <a:ea typeface="BIZ UDPゴシック" panose="020B0400000000000000" pitchFamily="50" charset="-128"/>
              </a:rPr>
              <a:t>近藤　直司　氏</a:t>
            </a:r>
            <a:endParaRPr lang="en-US" altLang="ja-JP" sz="1100" b="1" dirty="0">
              <a:latin typeface="BIZ UDPゴシック" panose="020B0400000000000000" pitchFamily="50" charset="-128"/>
              <a:ea typeface="BIZ UDPゴシック" panose="020B0400000000000000" pitchFamily="50" charset="-128"/>
            </a:endParaRPr>
          </a:p>
          <a:p>
            <a:pPr marL="0" indent="0">
              <a:buFont typeface="Arial" panose="020B0604020202020204" pitchFamily="34" charset="0"/>
              <a:buNone/>
            </a:pPr>
            <a:endParaRPr lang="en-US" altLang="zh-TW" sz="1100" b="1" dirty="0">
              <a:latin typeface="BIZ UDPゴシック" panose="020B0400000000000000" pitchFamily="50" charset="-128"/>
              <a:ea typeface="BIZ UDPゴシック" panose="020B0400000000000000" pitchFamily="50" charset="-128"/>
            </a:endParaRPr>
          </a:p>
          <a:p>
            <a:pPr marL="0" indent="0">
              <a:buFont typeface="Arial" panose="020B0604020202020204" pitchFamily="34" charset="0"/>
              <a:buNone/>
            </a:pPr>
            <a:r>
              <a:rPr lang="zh-TW" altLang="en-US" sz="1100" b="1" dirty="0">
                <a:latin typeface="BIZ UDPゴシック" panose="020B0400000000000000" pitchFamily="50" charset="-128"/>
                <a:ea typeface="BIZ UDPゴシック" panose="020B0400000000000000" pitchFamily="50" charset="-128"/>
              </a:rPr>
              <a:t>社会福祉法人</a:t>
            </a:r>
            <a:r>
              <a:rPr lang="ja-JP" altLang="en-US" sz="1100" b="1" dirty="0">
                <a:latin typeface="BIZ UDPゴシック" panose="020B0400000000000000" pitchFamily="50" charset="-128"/>
                <a:ea typeface="BIZ UDPゴシック" panose="020B0400000000000000" pitchFamily="50" charset="-128"/>
              </a:rPr>
              <a:t>　</a:t>
            </a:r>
            <a:r>
              <a:rPr lang="zh-TW" altLang="en-US" sz="1100" b="1" dirty="0">
                <a:latin typeface="BIZ UDPゴシック" panose="020B0400000000000000" pitchFamily="50" charset="-128"/>
                <a:ea typeface="BIZ UDPゴシック" panose="020B0400000000000000" pitchFamily="50" charset="-128"/>
              </a:rPr>
              <a:t>唐池学園貴志園</a:t>
            </a:r>
            <a:endParaRPr lang="en-US" altLang="zh-TW" sz="1100" b="1" dirty="0">
              <a:latin typeface="BIZ UDPゴシック" panose="020B0400000000000000" pitchFamily="50" charset="-128"/>
              <a:ea typeface="BIZ UDPゴシック" panose="020B0400000000000000" pitchFamily="50" charset="-128"/>
            </a:endParaRPr>
          </a:p>
          <a:p>
            <a:pPr marL="0" indent="0">
              <a:buFont typeface="Arial" panose="020B0604020202020204" pitchFamily="34" charset="0"/>
              <a:buNone/>
            </a:pPr>
            <a:r>
              <a:rPr lang="ja-JP" altLang="en-US" sz="1100" b="1" dirty="0">
                <a:latin typeface="BIZ UDPゴシック" panose="020B0400000000000000" pitchFamily="50" charset="-128"/>
                <a:ea typeface="BIZ UDPゴシック" panose="020B0400000000000000" pitchFamily="50" charset="-128"/>
              </a:rPr>
              <a:t>　</a:t>
            </a:r>
            <a:r>
              <a:rPr lang="zh-TW" altLang="en-US" sz="1100" b="1" dirty="0">
                <a:latin typeface="BIZ UDPゴシック" panose="020B0400000000000000" pitchFamily="50" charset="-128"/>
                <a:ea typeface="BIZ UDPゴシック" panose="020B0400000000000000" pitchFamily="50" charset="-128"/>
              </a:rPr>
              <a:t>冨岡貴生 </a:t>
            </a:r>
            <a:r>
              <a:rPr lang="ja-JP" altLang="en-US" sz="1100" b="1" dirty="0">
                <a:latin typeface="BIZ UDPゴシック" panose="020B0400000000000000" pitchFamily="50" charset="-128"/>
                <a:ea typeface="BIZ UDPゴシック" panose="020B0400000000000000" pitchFamily="50" charset="-128"/>
              </a:rPr>
              <a:t>　氏</a:t>
            </a:r>
            <a:endParaRPr lang="en-US" altLang="ja-JP" sz="1100" b="1" dirty="0">
              <a:latin typeface="BIZ UDPゴシック" panose="020B0400000000000000" pitchFamily="50" charset="-128"/>
              <a:ea typeface="BIZ UDPゴシック" panose="020B0400000000000000" pitchFamily="50" charset="-128"/>
            </a:endParaRPr>
          </a:p>
          <a:p>
            <a:pPr marL="0" indent="0">
              <a:buFont typeface="Arial" panose="020B0604020202020204" pitchFamily="34" charset="0"/>
              <a:buNone/>
            </a:pPr>
            <a:endParaRPr lang="en-US" altLang="ja-JP" sz="1100" b="1" dirty="0">
              <a:latin typeface="BIZ UDPゴシック" panose="020B0400000000000000" pitchFamily="50" charset="-128"/>
              <a:ea typeface="BIZ UDPゴシック" panose="020B0400000000000000" pitchFamily="50" charset="-128"/>
            </a:endParaRPr>
          </a:p>
          <a:p>
            <a:pPr marL="0" indent="0">
              <a:buFont typeface="Arial" panose="020B0604020202020204" pitchFamily="34" charset="0"/>
              <a:buNone/>
            </a:pPr>
            <a:r>
              <a:rPr lang="ja-JP" altLang="en-US" sz="1100" b="1" dirty="0">
                <a:latin typeface="BIZ UDPゴシック" panose="020B0400000000000000" pitchFamily="50" charset="-128"/>
                <a:ea typeface="BIZ UDPゴシック" panose="020B0400000000000000" pitchFamily="50" charset="-128"/>
              </a:rPr>
              <a:t>名古屋市総合リハビリテーション事業団 　</a:t>
            </a:r>
            <a:endParaRPr lang="en-US" altLang="ja-JP" sz="1100" b="1" dirty="0">
              <a:latin typeface="BIZ UDPゴシック" panose="020B0400000000000000" pitchFamily="50" charset="-128"/>
              <a:ea typeface="BIZ UDPゴシック" panose="020B0400000000000000" pitchFamily="50" charset="-128"/>
            </a:endParaRPr>
          </a:p>
          <a:p>
            <a:pPr marL="0" indent="0">
              <a:buFont typeface="Arial" panose="020B0604020202020204" pitchFamily="34" charset="0"/>
              <a:buNone/>
            </a:pPr>
            <a:r>
              <a:rPr lang="ja-JP" altLang="en-US" sz="1100" b="1" dirty="0">
                <a:latin typeface="BIZ UDPゴシック" panose="020B0400000000000000" pitchFamily="50" charset="-128"/>
                <a:ea typeface="BIZ UDPゴシック" panose="020B0400000000000000" pitchFamily="50" charset="-128"/>
              </a:rPr>
              <a:t>　小島 一郎　氏 </a:t>
            </a:r>
            <a:endParaRPr lang="en-US" altLang="ja-JP" sz="1100" b="1" dirty="0">
              <a:latin typeface="BIZ UDPゴシック" panose="020B0400000000000000" pitchFamily="50" charset="-128"/>
              <a:ea typeface="BIZ UDPゴシック" panose="020B0400000000000000" pitchFamily="50" charset="-128"/>
            </a:endParaRPr>
          </a:p>
          <a:p>
            <a:pPr marL="0" indent="0">
              <a:buFont typeface="Arial" panose="020B0604020202020204" pitchFamily="34" charset="0"/>
              <a:buNone/>
            </a:pPr>
            <a:endParaRPr lang="en-US" altLang="ja-JP" sz="1100" b="1" dirty="0">
              <a:latin typeface="BIZ UDPゴシック" panose="020B0400000000000000" pitchFamily="50" charset="-128"/>
              <a:ea typeface="BIZ UDPゴシック" panose="020B0400000000000000" pitchFamily="50" charset="-128"/>
            </a:endParaRPr>
          </a:p>
          <a:p>
            <a:pPr marL="0" indent="0">
              <a:buFont typeface="Arial" panose="020B0604020202020204" pitchFamily="34" charset="0"/>
              <a:buNone/>
            </a:pPr>
            <a:r>
              <a:rPr lang="ja-JP" altLang="en-US" sz="1100" b="1" dirty="0">
                <a:latin typeface="BIZ UDPゴシック" panose="020B0400000000000000" pitchFamily="50" charset="-128"/>
                <a:ea typeface="BIZ UDPゴシック" panose="020B0400000000000000" pitchFamily="50" charset="-128"/>
              </a:rPr>
              <a:t>社会福祉法人　鶴ヶ島市社会福祉協議会 </a:t>
            </a:r>
            <a:endParaRPr lang="en-US" altLang="ja-JP" sz="1100" b="1" dirty="0">
              <a:latin typeface="BIZ UDPゴシック" panose="020B0400000000000000" pitchFamily="50" charset="-128"/>
              <a:ea typeface="BIZ UDPゴシック" panose="020B0400000000000000" pitchFamily="50" charset="-128"/>
            </a:endParaRPr>
          </a:p>
          <a:p>
            <a:pPr marL="0" indent="0">
              <a:buFont typeface="Arial" panose="020B0604020202020204" pitchFamily="34" charset="0"/>
              <a:buNone/>
            </a:pPr>
            <a:r>
              <a:rPr lang="ja-JP" altLang="en-US" sz="1100" b="1" dirty="0">
                <a:latin typeface="BIZ UDPゴシック" panose="020B0400000000000000" pitchFamily="50" charset="-128"/>
                <a:ea typeface="BIZ UDPゴシック" panose="020B0400000000000000" pitchFamily="50" charset="-128"/>
              </a:rPr>
              <a:t>　岡村 英佑　氏</a:t>
            </a:r>
            <a:endParaRPr lang="en-US" altLang="ja-JP" sz="1100" b="1" dirty="0">
              <a:latin typeface="BIZ UDPゴシック" panose="020B0400000000000000" pitchFamily="50" charset="-128"/>
              <a:ea typeface="BIZ UDPゴシック" panose="020B0400000000000000" pitchFamily="50" charset="-128"/>
            </a:endParaRPr>
          </a:p>
          <a:p>
            <a:pPr marL="0" indent="0">
              <a:buFont typeface="Arial" panose="020B0604020202020204" pitchFamily="34" charset="0"/>
              <a:buNone/>
            </a:pPr>
            <a:endParaRPr lang="en-US" altLang="zh-TW" sz="1100" b="1" dirty="0">
              <a:latin typeface="BIZ UDPゴシック" panose="020B0400000000000000" pitchFamily="50" charset="-128"/>
              <a:ea typeface="BIZ UDPゴシック" panose="020B0400000000000000" pitchFamily="50" charset="-128"/>
            </a:endParaRPr>
          </a:p>
          <a:p>
            <a:pPr marL="0" indent="0">
              <a:buFont typeface="Arial" panose="020B0604020202020204" pitchFamily="34" charset="0"/>
              <a:buNone/>
            </a:pPr>
            <a:r>
              <a:rPr lang="zh-TW" altLang="en-US" sz="1100" b="1" dirty="0">
                <a:latin typeface="BIZ UDPゴシック" panose="020B0400000000000000" pitchFamily="50" charset="-128"/>
                <a:ea typeface="BIZ UDPゴシック" panose="020B0400000000000000" pitchFamily="50" charset="-128"/>
              </a:rPr>
              <a:t>福井県相談支援専門員協会　</a:t>
            </a:r>
            <a:endParaRPr lang="en-US" altLang="zh-TW" sz="1100" b="1" dirty="0">
              <a:latin typeface="BIZ UDPゴシック" panose="020B0400000000000000" pitchFamily="50" charset="-128"/>
              <a:ea typeface="BIZ UDPゴシック" panose="020B0400000000000000" pitchFamily="50" charset="-128"/>
            </a:endParaRPr>
          </a:p>
          <a:p>
            <a:pPr marL="0" indent="0">
              <a:buFont typeface="Arial" panose="020B0604020202020204" pitchFamily="34" charset="0"/>
              <a:buNone/>
            </a:pPr>
            <a:r>
              <a:rPr lang="ja-JP" altLang="en-US" sz="1100" b="1" dirty="0">
                <a:latin typeface="BIZ UDPゴシック" panose="020B0400000000000000" pitchFamily="50" charset="-128"/>
                <a:ea typeface="BIZ UDPゴシック" panose="020B0400000000000000" pitchFamily="50" charset="-128"/>
              </a:rPr>
              <a:t>　</a:t>
            </a:r>
            <a:r>
              <a:rPr lang="zh-TW" altLang="en-US" sz="1100" b="1" dirty="0">
                <a:latin typeface="BIZ UDPゴシック" panose="020B0400000000000000" pitchFamily="50" charset="-128"/>
                <a:ea typeface="BIZ UDPゴシック" panose="020B0400000000000000" pitchFamily="50" charset="-128"/>
              </a:rPr>
              <a:t>平吹威一郎</a:t>
            </a:r>
            <a:r>
              <a:rPr lang="ja-JP" altLang="en-US" sz="1100" b="1" dirty="0">
                <a:latin typeface="BIZ UDPゴシック" panose="020B0400000000000000" pitchFamily="50" charset="-128"/>
                <a:ea typeface="BIZ UDPゴシック" panose="020B0400000000000000" pitchFamily="50" charset="-128"/>
              </a:rPr>
              <a:t>　氏</a:t>
            </a:r>
            <a:endParaRPr lang="en-US" altLang="ja-JP" sz="1100" b="1" dirty="0">
              <a:latin typeface="BIZ UDPゴシック" panose="020B0400000000000000" pitchFamily="50" charset="-128"/>
              <a:ea typeface="BIZ UDPゴシック" panose="020B0400000000000000" pitchFamily="50" charset="-128"/>
            </a:endParaRPr>
          </a:p>
          <a:p>
            <a:pPr marL="0" indent="0">
              <a:buFont typeface="Arial" panose="020B0604020202020204" pitchFamily="34" charset="0"/>
              <a:buNone/>
            </a:pPr>
            <a:r>
              <a:rPr lang="ja-JP" altLang="en-US" sz="1100" b="1" dirty="0">
                <a:latin typeface="BIZ UDPゴシック" panose="020B0400000000000000" pitchFamily="50" charset="-128"/>
                <a:ea typeface="BIZ UDPゴシック" panose="020B0400000000000000" pitchFamily="50" charset="-128"/>
              </a:rPr>
              <a:t>社会福祉法人水交会 大仙市基幹相談支</a:t>
            </a:r>
            <a:endParaRPr lang="en-US" altLang="ja-JP" sz="1100" b="1" dirty="0">
              <a:latin typeface="BIZ UDPゴシック" panose="020B0400000000000000" pitchFamily="50" charset="-128"/>
              <a:ea typeface="BIZ UDPゴシック" panose="020B0400000000000000" pitchFamily="50" charset="-128"/>
            </a:endParaRPr>
          </a:p>
          <a:p>
            <a:pPr marL="0" indent="0">
              <a:buFont typeface="Arial" panose="020B0604020202020204" pitchFamily="34" charset="0"/>
              <a:buNone/>
            </a:pPr>
            <a:r>
              <a:rPr lang="ja-JP" altLang="en-US" sz="1100" b="1" dirty="0">
                <a:latin typeface="BIZ UDPゴシック" panose="020B0400000000000000" pitchFamily="50" charset="-128"/>
                <a:ea typeface="BIZ UDPゴシック" panose="020B0400000000000000" pitchFamily="50" charset="-128"/>
              </a:rPr>
              <a:t>援センター かのん </a:t>
            </a:r>
            <a:endParaRPr lang="en-US" altLang="ja-JP" sz="1100" b="1" dirty="0">
              <a:latin typeface="BIZ UDPゴシック" panose="020B0400000000000000" pitchFamily="50" charset="-128"/>
              <a:ea typeface="BIZ UDPゴシック" panose="020B0400000000000000" pitchFamily="50" charset="-128"/>
            </a:endParaRPr>
          </a:p>
          <a:p>
            <a:pPr marL="0" indent="0">
              <a:buFont typeface="Arial" panose="020B0604020202020204" pitchFamily="34" charset="0"/>
              <a:buNone/>
            </a:pPr>
            <a:r>
              <a:rPr lang="ja-JP" altLang="en-US" sz="1100" b="1" dirty="0">
                <a:latin typeface="BIZ UDPゴシック" panose="020B0400000000000000" pitchFamily="50" charset="-128"/>
                <a:ea typeface="BIZ UDPゴシック" panose="020B0400000000000000" pitchFamily="50" charset="-128"/>
              </a:rPr>
              <a:t>　安藤拓哉　氏</a:t>
            </a:r>
            <a:endParaRPr lang="en-US" altLang="ja-JP" sz="1100" b="1" dirty="0">
              <a:latin typeface="BIZ UDPゴシック" panose="020B0400000000000000" pitchFamily="50" charset="-128"/>
              <a:ea typeface="BIZ UDPゴシック" panose="020B0400000000000000" pitchFamily="50" charset="-128"/>
            </a:endParaRPr>
          </a:p>
          <a:p>
            <a:pPr marL="0" indent="0">
              <a:buFont typeface="Arial" panose="020B0604020202020204" pitchFamily="34" charset="0"/>
              <a:buNone/>
            </a:pPr>
            <a:endParaRPr lang="en-US" altLang="ja-JP" sz="1100" b="1" dirty="0">
              <a:latin typeface="BIZ UDPゴシック" panose="020B0400000000000000" pitchFamily="50" charset="-128"/>
              <a:ea typeface="BIZ UDPゴシック" panose="020B0400000000000000" pitchFamily="50" charset="-128"/>
            </a:endParaRPr>
          </a:p>
          <a:p>
            <a:pPr marL="0" indent="0">
              <a:buFont typeface="Arial" panose="020B0604020202020204" pitchFamily="34" charset="0"/>
              <a:buNone/>
            </a:pPr>
            <a:r>
              <a:rPr lang="ja-JP" altLang="en-US" sz="1100" b="1" dirty="0">
                <a:latin typeface="BIZ UDPゴシック" panose="020B0400000000000000" pitchFamily="50" charset="-128"/>
                <a:ea typeface="BIZ UDPゴシック" panose="020B0400000000000000" pitchFamily="50" charset="-128"/>
              </a:rPr>
              <a:t>社会福祉法人　光と風　相談支援事業所　</a:t>
            </a:r>
            <a:endParaRPr lang="en-US" altLang="ja-JP" sz="1100" b="1" dirty="0">
              <a:latin typeface="BIZ UDPゴシック" panose="020B0400000000000000" pitchFamily="50" charset="-128"/>
              <a:ea typeface="BIZ UDPゴシック" panose="020B0400000000000000" pitchFamily="50" charset="-128"/>
            </a:endParaRPr>
          </a:p>
          <a:p>
            <a:pPr marL="0" indent="0">
              <a:buFont typeface="Arial" panose="020B0604020202020204" pitchFamily="34" charset="0"/>
              <a:buNone/>
            </a:pPr>
            <a:r>
              <a:rPr lang="ja-JP" altLang="en-US" sz="1100" b="1" dirty="0">
                <a:latin typeface="BIZ UDPゴシック" panose="020B0400000000000000" pitchFamily="50" charset="-128"/>
                <a:ea typeface="BIZ UDPゴシック" panose="020B0400000000000000" pitchFamily="50" charset="-128"/>
              </a:rPr>
              <a:t>光と風  大西未佳　氏</a:t>
            </a:r>
            <a:endParaRPr lang="en-US" altLang="ja-JP" sz="1100" b="1" dirty="0">
              <a:latin typeface="BIZ UDPゴシック" panose="020B0400000000000000" pitchFamily="50" charset="-128"/>
              <a:ea typeface="BIZ UDPゴシック" panose="020B0400000000000000" pitchFamily="50" charset="-128"/>
            </a:endParaRPr>
          </a:p>
          <a:p>
            <a:pPr marL="0" indent="0">
              <a:buFont typeface="Arial" panose="020B0604020202020204" pitchFamily="34" charset="0"/>
              <a:buNone/>
            </a:pPr>
            <a:endParaRPr lang="en-US" altLang="ja-JP" sz="1100" b="1" dirty="0">
              <a:latin typeface="BIZ UDPゴシック" panose="020B0400000000000000" pitchFamily="50" charset="-128"/>
              <a:ea typeface="BIZ UDPゴシック" panose="020B0400000000000000" pitchFamily="50" charset="-128"/>
            </a:endParaRPr>
          </a:p>
          <a:p>
            <a:pPr marL="0" indent="0">
              <a:buFont typeface="Arial" panose="020B0604020202020204" pitchFamily="34" charset="0"/>
              <a:buNone/>
            </a:pPr>
            <a:r>
              <a:rPr lang="ja-JP" altLang="en-US" sz="1100" b="1" dirty="0">
                <a:latin typeface="BIZ UDPゴシック" panose="020B0400000000000000" pitchFamily="50" charset="-128"/>
                <a:ea typeface="BIZ UDPゴシック" panose="020B0400000000000000" pitchFamily="50" charset="-128"/>
              </a:rPr>
              <a:t>長野県上小圏域基幹相談支援センター</a:t>
            </a:r>
            <a:endParaRPr lang="en-US" altLang="ja-JP" sz="1100" b="1" dirty="0">
              <a:latin typeface="BIZ UDPゴシック" panose="020B0400000000000000" pitchFamily="50" charset="-128"/>
              <a:ea typeface="BIZ UDPゴシック" panose="020B0400000000000000" pitchFamily="50" charset="-128"/>
            </a:endParaRPr>
          </a:p>
          <a:p>
            <a:pPr marL="0" indent="0">
              <a:buFont typeface="Arial" panose="020B0604020202020204" pitchFamily="34" charset="0"/>
              <a:buNone/>
            </a:pPr>
            <a:r>
              <a:rPr lang="ja-JP" altLang="en-US" sz="1100" b="1" dirty="0">
                <a:latin typeface="BIZ UDPゴシック" panose="020B0400000000000000" pitchFamily="50" charset="-128"/>
                <a:ea typeface="BIZ UDPゴシック" panose="020B0400000000000000" pitchFamily="50" charset="-128"/>
              </a:rPr>
              <a:t>　橋詰　正　氏　</a:t>
            </a:r>
          </a:p>
        </p:txBody>
      </p:sp>
    </p:spTree>
    <p:extLst>
      <p:ext uri="{BB962C8B-B14F-4D97-AF65-F5344CB8AC3E}">
        <p14:creationId xmlns:p14="http://schemas.microsoft.com/office/powerpoint/2010/main" val="29045035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A4FE6A55-7605-E468-53C1-CADC4180FB02}"/>
              </a:ext>
            </a:extLst>
          </p:cNvPr>
          <p:cNvSpPr>
            <a:spLocks noGrp="1"/>
          </p:cNvSpPr>
          <p:nvPr>
            <p:ph type="sldNum" sz="quarter" idx="12"/>
          </p:nvPr>
        </p:nvSpPr>
        <p:spPr>
          <a:xfrm>
            <a:off x="9448800" y="6494573"/>
            <a:ext cx="2743200" cy="365125"/>
          </a:xfrm>
        </p:spPr>
        <p:txBody>
          <a:bodyPr/>
          <a:lstStyle/>
          <a:p>
            <a:fld id="{37E5972D-A0AF-46CE-8DED-30C059512C1A}" type="slidenum">
              <a:rPr kumimoji="1" lang="ja-JP" altLang="en-US" smtClean="0"/>
              <a:t>3</a:t>
            </a:fld>
            <a:endParaRPr kumimoji="1" lang="ja-JP" altLang="en-US" dirty="0"/>
          </a:p>
        </p:txBody>
      </p:sp>
      <p:pic>
        <p:nvPicPr>
          <p:cNvPr id="3" name="図 2">
            <a:extLst>
              <a:ext uri="{FF2B5EF4-FFF2-40B4-BE49-F238E27FC236}">
                <a16:creationId xmlns:a16="http://schemas.microsoft.com/office/drawing/2014/main" id="{73A3EF0C-73DC-865F-6141-B893E4AADE01}"/>
              </a:ext>
            </a:extLst>
          </p:cNvPr>
          <p:cNvPicPr>
            <a:picLocks noChangeAspect="1"/>
          </p:cNvPicPr>
          <p:nvPr/>
        </p:nvPicPr>
        <p:blipFill>
          <a:blip r:embed="rId2"/>
          <a:stretch>
            <a:fillRect/>
          </a:stretch>
        </p:blipFill>
        <p:spPr>
          <a:xfrm>
            <a:off x="104357" y="0"/>
            <a:ext cx="9622857" cy="6858000"/>
          </a:xfrm>
          <a:prstGeom prst="rect">
            <a:avLst/>
          </a:prstGeom>
        </p:spPr>
      </p:pic>
      <p:sp>
        <p:nvSpPr>
          <p:cNvPr id="4" name="コンテンツ プレースホルダー 2">
            <a:extLst>
              <a:ext uri="{FF2B5EF4-FFF2-40B4-BE49-F238E27FC236}">
                <a16:creationId xmlns:a16="http://schemas.microsoft.com/office/drawing/2014/main" id="{14C9C77B-5058-B10C-3196-2CFD2268EB56}"/>
              </a:ext>
            </a:extLst>
          </p:cNvPr>
          <p:cNvSpPr txBox="1">
            <a:spLocks/>
          </p:cNvSpPr>
          <p:nvPr/>
        </p:nvSpPr>
        <p:spPr>
          <a:xfrm>
            <a:off x="9899707" y="319087"/>
            <a:ext cx="2119800" cy="6219826"/>
          </a:xfrm>
          <a:prstGeom prst="rect">
            <a:avLst/>
          </a:prstGeom>
        </p:spPr>
        <p:style>
          <a:lnRef idx="1">
            <a:schemeClr val="accent2"/>
          </a:lnRef>
          <a:fillRef idx="2">
            <a:schemeClr val="accent2"/>
          </a:fillRef>
          <a:effectRef idx="1">
            <a:schemeClr val="accent2"/>
          </a:effectRef>
          <a:fontRef idx="minor">
            <a:schemeClr val="dk1"/>
          </a:fontRef>
        </p:style>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dk1"/>
                </a:solidFill>
                <a:latin typeface="+mn-lt"/>
                <a:ea typeface="+mn-ea"/>
                <a:cs typeface="+mn-cs"/>
              </a:defRPr>
            </a:lvl9pPr>
          </a:lstStyle>
          <a:p>
            <a:pPr marL="0" indent="0">
              <a:buFont typeface="Arial" panose="020B0604020202020204" pitchFamily="34" charset="0"/>
              <a:buNone/>
            </a:pPr>
            <a:endParaRPr lang="en-US" altLang="ja-JP" dirty="0">
              <a:latin typeface="BIZ UDPゴシック" panose="020B0400000000000000" pitchFamily="50" charset="-128"/>
              <a:ea typeface="BIZ UDPゴシック" panose="020B0400000000000000" pitchFamily="50" charset="-128"/>
            </a:endParaRPr>
          </a:p>
          <a:p>
            <a:pPr marL="0" indent="0">
              <a:buFont typeface="Arial" panose="020B0604020202020204" pitchFamily="34" charset="0"/>
              <a:buNone/>
            </a:pPr>
            <a:r>
              <a:rPr lang="ja-JP" altLang="en-US" dirty="0">
                <a:latin typeface="BIZ UDPゴシック" panose="020B0400000000000000" pitchFamily="50" charset="-128"/>
                <a:ea typeface="BIZ UDPゴシック" panose="020B0400000000000000" pitchFamily="50" charset="-128"/>
              </a:rPr>
              <a:t>本日の演習</a:t>
            </a:r>
            <a:endParaRPr lang="en-US" altLang="ja-JP" dirty="0">
              <a:latin typeface="BIZ UDPゴシック" panose="020B0400000000000000" pitchFamily="50" charset="-128"/>
              <a:ea typeface="BIZ UDPゴシック" panose="020B0400000000000000" pitchFamily="50" charset="-128"/>
            </a:endParaRPr>
          </a:p>
          <a:p>
            <a:pPr marL="0" indent="0">
              <a:buFont typeface="Arial" panose="020B0604020202020204" pitchFamily="34" charset="0"/>
              <a:buNone/>
            </a:pPr>
            <a:r>
              <a:rPr lang="ja-JP" altLang="en-US" dirty="0">
                <a:latin typeface="BIZ UDPゴシック" panose="020B0400000000000000" pitchFamily="50" charset="-128"/>
                <a:ea typeface="BIZ UDPゴシック" panose="020B0400000000000000" pitchFamily="50" charset="-128"/>
              </a:rPr>
              <a:t>　</a:t>
            </a:r>
            <a:endParaRPr lang="en-US" altLang="ja-JP" dirty="0">
              <a:latin typeface="BIZ UDPゴシック" panose="020B0400000000000000" pitchFamily="50" charset="-128"/>
              <a:ea typeface="BIZ UDPゴシック" panose="020B0400000000000000" pitchFamily="50" charset="-128"/>
            </a:endParaRPr>
          </a:p>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事前課題をお</a:t>
            </a:r>
            <a:endParaRPr lang="en-US" altLang="ja-JP" sz="2200" dirty="0">
              <a:latin typeface="BIZ UDPゴシック" panose="020B0400000000000000" pitchFamily="50" charset="-128"/>
              <a:ea typeface="BIZ UDPゴシック" panose="020B0400000000000000" pitchFamily="50" charset="-128"/>
            </a:endParaRPr>
          </a:p>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手元にご準備</a:t>
            </a:r>
            <a:endParaRPr lang="en-US" altLang="ja-JP" sz="2200" dirty="0">
              <a:latin typeface="BIZ UDPゴシック" panose="020B0400000000000000" pitchFamily="50" charset="-128"/>
              <a:ea typeface="BIZ UDPゴシック" panose="020B0400000000000000" pitchFamily="50" charset="-128"/>
            </a:endParaRPr>
          </a:p>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下さい。</a:t>
            </a:r>
            <a:endParaRPr lang="en-US" altLang="ja-JP" sz="2200" dirty="0">
              <a:latin typeface="BIZ UDPゴシック" panose="020B0400000000000000" pitchFamily="50" charset="-128"/>
              <a:ea typeface="BIZ UDPゴシック" panose="020B0400000000000000" pitchFamily="50" charset="-128"/>
            </a:endParaRPr>
          </a:p>
          <a:p>
            <a:pPr marL="0" indent="0">
              <a:buFont typeface="Arial" panose="020B0604020202020204" pitchFamily="34" charset="0"/>
              <a:buNone/>
            </a:pPr>
            <a:endParaRPr lang="en-US" altLang="ja-JP" sz="2200" dirty="0">
              <a:latin typeface="BIZ UDPゴシック" panose="020B0400000000000000" pitchFamily="50" charset="-128"/>
              <a:ea typeface="BIZ UDPゴシック" panose="020B0400000000000000" pitchFamily="50" charset="-128"/>
            </a:endParaRPr>
          </a:p>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画面共有され　</a:t>
            </a:r>
            <a:endParaRPr lang="en-US" altLang="ja-JP" sz="2200" dirty="0">
              <a:latin typeface="BIZ UDPゴシック" panose="020B0400000000000000" pitchFamily="50" charset="-128"/>
              <a:ea typeface="BIZ UDPゴシック" panose="020B0400000000000000" pitchFamily="50" charset="-128"/>
            </a:endParaRPr>
          </a:p>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る方は、ご準</a:t>
            </a:r>
            <a:endParaRPr lang="en-US" altLang="ja-JP" sz="2200" dirty="0">
              <a:latin typeface="BIZ UDPゴシック" panose="020B0400000000000000" pitchFamily="50" charset="-128"/>
              <a:ea typeface="BIZ UDPゴシック" panose="020B0400000000000000" pitchFamily="50" charset="-128"/>
            </a:endParaRPr>
          </a:p>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備下さい。</a:t>
            </a:r>
            <a:endParaRPr lang="en-US" altLang="ja-JP" sz="2200" dirty="0">
              <a:latin typeface="BIZ UDPゴシック" panose="020B0400000000000000" pitchFamily="50" charset="-128"/>
              <a:ea typeface="BIZ UDPゴシック" panose="020B0400000000000000" pitchFamily="50" charset="-128"/>
            </a:endParaRPr>
          </a:p>
          <a:p>
            <a:pPr marL="0" indent="0">
              <a:buFont typeface="Arial" panose="020B0604020202020204" pitchFamily="34" charset="0"/>
              <a:buNone/>
            </a:pPr>
            <a:endParaRPr lang="en-US" altLang="ja-JP" sz="2200" dirty="0">
              <a:latin typeface="BIZ UDPゴシック" panose="020B0400000000000000" pitchFamily="50" charset="-128"/>
              <a:ea typeface="BIZ UDPゴシック" panose="020B0400000000000000" pitchFamily="50" charset="-128"/>
            </a:endParaRPr>
          </a:p>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グループは、</a:t>
            </a:r>
            <a:endParaRPr lang="en-US" altLang="ja-JP" sz="2200" dirty="0">
              <a:latin typeface="BIZ UDPゴシック" panose="020B0400000000000000" pitchFamily="50" charset="-128"/>
              <a:ea typeface="BIZ UDPゴシック" panose="020B0400000000000000" pitchFamily="50" charset="-128"/>
            </a:endParaRPr>
          </a:p>
          <a:p>
            <a:pPr marL="0" indent="0">
              <a:buFont typeface="Arial" panose="020B0604020202020204" pitchFamily="34" charset="0"/>
              <a:buNone/>
            </a:pPr>
            <a:r>
              <a:rPr lang="en-US" altLang="ja-JP" sz="2200" dirty="0">
                <a:latin typeface="BIZ UDPゴシック" panose="020B0400000000000000" pitchFamily="50" charset="-128"/>
                <a:ea typeface="BIZ UDPゴシック" panose="020B0400000000000000" pitchFamily="50" charset="-128"/>
              </a:rPr>
              <a:t>6</a:t>
            </a:r>
            <a:r>
              <a:rPr lang="ja-JP" altLang="en-US" sz="2200" dirty="0">
                <a:latin typeface="BIZ UDPゴシック" panose="020B0400000000000000" pitchFamily="50" charset="-128"/>
                <a:ea typeface="BIZ UDPゴシック" panose="020B0400000000000000" pitchFamily="50" charset="-128"/>
              </a:rPr>
              <a:t>月の時のグループと同じです。</a:t>
            </a:r>
            <a:endParaRPr lang="en-US" altLang="ja-JP" dirty="0">
              <a:latin typeface="BIZ UDPゴシック" panose="020B0400000000000000" pitchFamily="50" charset="-128"/>
              <a:ea typeface="BIZ UDPゴシック" panose="020B0400000000000000" pitchFamily="50" charset="-128"/>
            </a:endParaRPr>
          </a:p>
          <a:p>
            <a:pPr marL="0" indent="0">
              <a:buFont typeface="Arial" panose="020B0604020202020204" pitchFamily="34" charset="0"/>
              <a:buNone/>
            </a:pPr>
            <a:endParaRPr lang="ja-JP" altLang="en-US"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9034174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83B38F5-1BE5-7C86-A391-D5955EBD7EE5}"/>
              </a:ext>
            </a:extLst>
          </p:cNvPr>
          <p:cNvSpPr>
            <a:spLocks noGrp="1"/>
          </p:cNvSpPr>
          <p:nvPr>
            <p:ph type="ctrTitle"/>
          </p:nvPr>
        </p:nvSpPr>
        <p:spPr>
          <a:xfrm>
            <a:off x="1683488" y="2235200"/>
            <a:ext cx="9144000" cy="2387600"/>
          </a:xfrm>
        </p:spPr>
        <p:txBody>
          <a:bodyPr>
            <a:normAutofit fontScale="90000"/>
          </a:bodyPr>
          <a:lstStyle/>
          <a:p>
            <a:pPr algn="l"/>
            <a:r>
              <a:rPr kumimoji="1" lang="ja-JP" altLang="en-US" dirty="0">
                <a:latin typeface="BIZ UDPゴシック" panose="020B0400000000000000" pitchFamily="50" charset="-128"/>
                <a:ea typeface="BIZ UDPゴシック" panose="020B0400000000000000" pitchFamily="50" charset="-128"/>
              </a:rPr>
              <a:t>１．本日の講師の紹介</a:t>
            </a:r>
            <a:br>
              <a:rPr kumimoji="1" lang="en-US" altLang="ja-JP" dirty="0">
                <a:latin typeface="BIZ UDPゴシック" panose="020B0400000000000000" pitchFamily="50" charset="-128"/>
                <a:ea typeface="BIZ UDPゴシック" panose="020B0400000000000000" pitchFamily="50" charset="-128"/>
              </a:rPr>
            </a:br>
            <a:br>
              <a:rPr kumimoji="1" lang="en-US" altLang="ja-JP" dirty="0">
                <a:latin typeface="BIZ UDPゴシック" panose="020B0400000000000000" pitchFamily="50" charset="-128"/>
                <a:ea typeface="BIZ UDPゴシック" panose="020B0400000000000000" pitchFamily="50" charset="-128"/>
              </a:rPr>
            </a:br>
            <a:r>
              <a:rPr kumimoji="1" lang="ja-JP" altLang="en-US" dirty="0">
                <a:latin typeface="BIZ UDPゴシック" panose="020B0400000000000000" pitchFamily="50" charset="-128"/>
                <a:ea typeface="BIZ UDPゴシック" panose="020B0400000000000000" pitchFamily="50" charset="-128"/>
              </a:rPr>
              <a:t>２．オンラインでの演習説明</a:t>
            </a:r>
          </a:p>
        </p:txBody>
      </p:sp>
      <p:sp>
        <p:nvSpPr>
          <p:cNvPr id="4" name="スライド番号プレースホルダー 3">
            <a:extLst>
              <a:ext uri="{FF2B5EF4-FFF2-40B4-BE49-F238E27FC236}">
                <a16:creationId xmlns:a16="http://schemas.microsoft.com/office/drawing/2014/main" id="{198EAE32-B760-7495-8A46-25AA471F8630}"/>
              </a:ext>
            </a:extLst>
          </p:cNvPr>
          <p:cNvSpPr>
            <a:spLocks noGrp="1"/>
          </p:cNvSpPr>
          <p:nvPr>
            <p:ph type="sldNum" sz="quarter" idx="12"/>
          </p:nvPr>
        </p:nvSpPr>
        <p:spPr/>
        <p:txBody>
          <a:bodyPr/>
          <a:lstStyle/>
          <a:p>
            <a:fld id="{37E5972D-A0AF-46CE-8DED-30C059512C1A}" type="slidenum">
              <a:rPr kumimoji="1" lang="ja-JP" altLang="en-US" smtClean="0"/>
              <a:t>4</a:t>
            </a:fld>
            <a:endParaRPr kumimoji="1" lang="ja-JP" altLang="en-US"/>
          </a:p>
        </p:txBody>
      </p:sp>
    </p:spTree>
    <p:extLst>
      <p:ext uri="{BB962C8B-B14F-4D97-AF65-F5344CB8AC3E}">
        <p14:creationId xmlns:p14="http://schemas.microsoft.com/office/powerpoint/2010/main" val="42312523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E144593-221F-4207-B296-1043543C1CF3}"/>
              </a:ext>
            </a:extLst>
          </p:cNvPr>
          <p:cNvSpPr>
            <a:spLocks noGrp="1"/>
          </p:cNvSpPr>
          <p:nvPr>
            <p:ph type="ctrTitle"/>
          </p:nvPr>
        </p:nvSpPr>
        <p:spPr>
          <a:xfrm>
            <a:off x="851338" y="1122363"/>
            <a:ext cx="10502462" cy="4469140"/>
          </a:xfrm>
        </p:spPr>
        <p:txBody>
          <a:bodyPr>
            <a:normAutofit/>
          </a:bodyPr>
          <a:lstStyle/>
          <a:p>
            <a:r>
              <a:rPr lang="ja-JP" altLang="en-US" sz="4400" b="1" dirty="0">
                <a:latin typeface="BIZ UDPゴシック" panose="020B0400000000000000" pitchFamily="50" charset="-128"/>
                <a:ea typeface="BIZ UDPゴシック" panose="020B0400000000000000" pitchFamily="50" charset="-128"/>
              </a:rPr>
              <a:t>令和</a:t>
            </a:r>
            <a:r>
              <a:rPr lang="en-US" altLang="ja-JP" sz="4400" b="1" dirty="0">
                <a:latin typeface="BIZ UDPゴシック" panose="020B0400000000000000" pitchFamily="50" charset="-128"/>
                <a:ea typeface="BIZ UDPゴシック" panose="020B0400000000000000" pitchFamily="50" charset="-128"/>
              </a:rPr>
              <a:t>6</a:t>
            </a:r>
            <a:r>
              <a:rPr lang="ja-JP" altLang="en-US" sz="4400" b="1" dirty="0">
                <a:latin typeface="BIZ UDPゴシック" panose="020B0400000000000000" pitchFamily="50" charset="-128"/>
                <a:ea typeface="BIZ UDPゴシック" panose="020B0400000000000000" pitchFamily="50" charset="-128"/>
              </a:rPr>
              <a:t>年度</a:t>
            </a:r>
            <a:br>
              <a:rPr lang="en-US" altLang="ja-JP" sz="4400" b="1" dirty="0">
                <a:latin typeface="BIZ UDPゴシック" panose="020B0400000000000000" pitchFamily="50" charset="-128"/>
                <a:ea typeface="BIZ UDPゴシック" panose="020B0400000000000000" pitchFamily="50" charset="-128"/>
              </a:rPr>
            </a:br>
            <a:r>
              <a:rPr lang="ja-JP" altLang="en-US" sz="4400" b="1" dirty="0">
                <a:latin typeface="BIZ UDPゴシック" panose="020B0400000000000000" pitchFamily="50" charset="-128"/>
                <a:ea typeface="BIZ UDPゴシック" panose="020B0400000000000000" pitchFamily="50" charset="-128"/>
              </a:rPr>
              <a:t>ケアマネジメント基礎コース</a:t>
            </a:r>
            <a:br>
              <a:rPr lang="en-US" altLang="ja-JP" sz="4400" b="1" dirty="0">
                <a:latin typeface="BIZ UDPゴシック" panose="020B0400000000000000" pitchFamily="50" charset="-128"/>
                <a:ea typeface="BIZ UDPゴシック" panose="020B0400000000000000" pitchFamily="50" charset="-128"/>
              </a:rPr>
            </a:br>
            <a:r>
              <a:rPr lang="en-US" altLang="ja-JP" sz="4400" b="1" dirty="0">
                <a:latin typeface="BIZ UDPゴシック" panose="020B0400000000000000" pitchFamily="50" charset="-128"/>
                <a:ea typeface="BIZ UDPゴシック" panose="020B0400000000000000" pitchFamily="50" charset="-128"/>
              </a:rPr>
              <a:t>6</a:t>
            </a:r>
            <a:r>
              <a:rPr lang="ja-JP" altLang="en-US" sz="4400" b="1" dirty="0">
                <a:latin typeface="BIZ UDPゴシック" panose="020B0400000000000000" pitchFamily="50" charset="-128"/>
                <a:ea typeface="BIZ UDPゴシック" panose="020B0400000000000000" pitchFamily="50" charset="-128"/>
              </a:rPr>
              <a:t>月の研修の再確認</a:t>
            </a:r>
            <a:br>
              <a:rPr lang="en-US" altLang="ja-JP" sz="4400" b="1" dirty="0">
                <a:latin typeface="BIZ UDPゴシック" panose="020B0400000000000000" pitchFamily="50" charset="-128"/>
                <a:ea typeface="BIZ UDPゴシック" panose="020B0400000000000000" pitchFamily="50" charset="-128"/>
              </a:rPr>
            </a:br>
            <a:br>
              <a:rPr lang="en-US" altLang="ja-JP" sz="4400" b="1" dirty="0">
                <a:latin typeface="BIZ UDPゴシック" panose="020B0400000000000000" pitchFamily="50" charset="-128"/>
                <a:ea typeface="BIZ UDPゴシック" panose="020B0400000000000000" pitchFamily="50" charset="-128"/>
              </a:rPr>
            </a:br>
            <a:r>
              <a:rPr lang="en-US" altLang="ja-JP" sz="4400" b="1" dirty="0">
                <a:latin typeface="BIZ UDPゴシック" panose="020B0400000000000000" pitchFamily="50" charset="-128"/>
                <a:ea typeface="BIZ UDPゴシック" panose="020B0400000000000000" pitchFamily="50" charset="-128"/>
              </a:rPr>
              <a:t>【</a:t>
            </a:r>
            <a:r>
              <a:rPr lang="ja-JP" altLang="en-US" sz="4400" b="1" dirty="0">
                <a:latin typeface="BIZ UDPゴシック" panose="020B0400000000000000" pitchFamily="50" charset="-128"/>
                <a:ea typeface="BIZ UDPゴシック" panose="020B0400000000000000" pitchFamily="50" charset="-128"/>
              </a:rPr>
              <a:t>研修構造とスケジュール</a:t>
            </a:r>
            <a:r>
              <a:rPr lang="en-US" altLang="ja-JP" sz="4400" b="1" dirty="0">
                <a:latin typeface="BIZ UDPゴシック" panose="020B0400000000000000" pitchFamily="50" charset="-128"/>
                <a:ea typeface="BIZ UDPゴシック" panose="020B0400000000000000" pitchFamily="50" charset="-128"/>
              </a:rPr>
              <a:t>】</a:t>
            </a:r>
            <a:br>
              <a:rPr lang="en-US" altLang="ja-JP" sz="4400" b="1" dirty="0">
                <a:latin typeface="BIZ UDPゴシック" panose="020B0400000000000000" pitchFamily="50" charset="-128"/>
                <a:ea typeface="BIZ UDPゴシック" panose="020B0400000000000000" pitchFamily="50" charset="-128"/>
              </a:rPr>
            </a:br>
            <a:br>
              <a:rPr lang="en-US" altLang="ja-JP" sz="4400" b="1" dirty="0">
                <a:latin typeface="BIZ UDPゴシック" panose="020B0400000000000000" pitchFamily="50" charset="-128"/>
                <a:ea typeface="BIZ UDPゴシック" panose="020B0400000000000000" pitchFamily="50" charset="-128"/>
              </a:rPr>
            </a:br>
            <a:endParaRPr lang="ja-JP" altLang="en-US" sz="4400" b="1" dirty="0">
              <a:latin typeface="BIZ UDPゴシック" panose="020B0400000000000000" pitchFamily="50" charset="-128"/>
              <a:ea typeface="BIZ UDPゴシック" panose="020B0400000000000000" pitchFamily="50" charset="-128"/>
            </a:endParaRPr>
          </a:p>
        </p:txBody>
      </p:sp>
      <p:sp>
        <p:nvSpPr>
          <p:cNvPr id="3" name="スライド番号プレースホルダー 2">
            <a:extLst>
              <a:ext uri="{FF2B5EF4-FFF2-40B4-BE49-F238E27FC236}">
                <a16:creationId xmlns:a16="http://schemas.microsoft.com/office/drawing/2014/main" id="{2E509E15-ECB6-8163-35BD-FFA09E99F23D}"/>
              </a:ext>
            </a:extLst>
          </p:cNvPr>
          <p:cNvSpPr>
            <a:spLocks noGrp="1"/>
          </p:cNvSpPr>
          <p:nvPr>
            <p:ph type="sldNum" sz="quarter" idx="12"/>
          </p:nvPr>
        </p:nvSpPr>
        <p:spPr/>
        <p:txBody>
          <a:bodyPr/>
          <a:lstStyle/>
          <a:p>
            <a:fld id="{37E5972D-A0AF-46CE-8DED-30C059512C1A}" type="slidenum">
              <a:rPr kumimoji="1" lang="ja-JP" altLang="en-US" smtClean="0"/>
              <a:t>5</a:t>
            </a:fld>
            <a:endParaRPr kumimoji="1" lang="ja-JP" altLang="en-US"/>
          </a:p>
        </p:txBody>
      </p:sp>
    </p:spTree>
    <p:extLst>
      <p:ext uri="{BB962C8B-B14F-4D97-AF65-F5344CB8AC3E}">
        <p14:creationId xmlns:p14="http://schemas.microsoft.com/office/powerpoint/2010/main" val="39333253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422BAB7-1DE9-49A7-A383-C41429B65666}"/>
              </a:ext>
            </a:extLst>
          </p:cNvPr>
          <p:cNvSpPr>
            <a:spLocks noGrp="1"/>
          </p:cNvSpPr>
          <p:nvPr>
            <p:ph type="title"/>
          </p:nvPr>
        </p:nvSpPr>
        <p:spPr>
          <a:xfrm>
            <a:off x="2152650" y="1"/>
            <a:ext cx="7886700" cy="955964"/>
          </a:xfrm>
        </p:spPr>
        <p:txBody>
          <a:bodyPr>
            <a:normAutofit/>
          </a:bodyPr>
          <a:lstStyle/>
          <a:p>
            <a:pPr algn="ctr"/>
            <a:r>
              <a:rPr lang="ja-JP" altLang="en-US" sz="3600" b="1" dirty="0">
                <a:latin typeface="BIZ UDPゴシック" panose="020B0400000000000000" pitchFamily="50" charset="-128"/>
                <a:ea typeface="BIZ UDPゴシック" panose="020B0400000000000000" pitchFamily="50" charset="-128"/>
              </a:rPr>
              <a:t>ケアマネジメント基礎コースの目的</a:t>
            </a:r>
          </a:p>
        </p:txBody>
      </p:sp>
      <p:sp>
        <p:nvSpPr>
          <p:cNvPr id="3" name="コンテンツ プレースホルダー 2">
            <a:extLst>
              <a:ext uri="{FF2B5EF4-FFF2-40B4-BE49-F238E27FC236}">
                <a16:creationId xmlns:a16="http://schemas.microsoft.com/office/drawing/2014/main" id="{39480BA9-FA36-449F-87A6-2ECB753F8222}"/>
              </a:ext>
            </a:extLst>
          </p:cNvPr>
          <p:cNvSpPr>
            <a:spLocks noGrp="1"/>
          </p:cNvSpPr>
          <p:nvPr>
            <p:ph idx="1"/>
          </p:nvPr>
        </p:nvSpPr>
        <p:spPr>
          <a:xfrm>
            <a:off x="351974" y="733648"/>
            <a:ext cx="11488051" cy="6124352"/>
          </a:xfrm>
        </p:spPr>
        <p:txBody>
          <a:bodyPr>
            <a:normAutofit fontScale="55000" lnSpcReduction="20000"/>
          </a:bodyPr>
          <a:lstStyle/>
          <a:p>
            <a:pPr marL="0" indent="0">
              <a:buNone/>
            </a:pPr>
            <a:r>
              <a:rPr kumimoji="1" lang="ja-JP" altLang="en-US" dirty="0">
                <a:highlight>
                  <a:srgbClr val="FFFF00"/>
                </a:highlight>
                <a:latin typeface="メイリオ" panose="020B0604030504040204" pitchFamily="50" charset="-128"/>
                <a:ea typeface="メイリオ" panose="020B0604030504040204" pitchFamily="50" charset="-128"/>
              </a:rPr>
              <a:t>１．初任者研修</a:t>
            </a:r>
            <a:endParaRPr lang="en-US" altLang="ja-JP" dirty="0">
              <a:highlight>
                <a:srgbClr val="FFFF00"/>
              </a:highlight>
              <a:latin typeface="メイリオ" panose="020B0604030504040204" pitchFamily="50" charset="-128"/>
              <a:ea typeface="メイリオ" panose="020B0604030504040204" pitchFamily="50" charset="-128"/>
            </a:endParaRPr>
          </a:p>
          <a:p>
            <a:pPr marL="0" indent="0">
              <a:buNone/>
            </a:pPr>
            <a:r>
              <a:rPr kumimoji="1" lang="ja-JP" altLang="en-US" b="1" dirty="0">
                <a:latin typeface="メイリオ" panose="020B0604030504040204" pitchFamily="50" charset="-128"/>
                <a:ea typeface="メイリオ" panose="020B0604030504040204" pitchFamily="50" charset="-128"/>
              </a:rPr>
              <a:t>　ケアマネジメントを学ぶ入口</a:t>
            </a:r>
            <a:r>
              <a:rPr kumimoji="1" lang="ja-JP" altLang="en-US" dirty="0">
                <a:latin typeface="メイリオ" panose="020B0604030504040204" pitchFamily="50" charset="-128"/>
                <a:ea typeface="メイリオ" panose="020B0604030504040204" pitchFamily="50" charset="-128"/>
              </a:rPr>
              <a:t>であることから、相談支援従事者初任者研修の構造と各科目の獲得目標と内容を理解して頂くこと</a:t>
            </a:r>
            <a:endParaRPr kumimoji="1" lang="en-US" altLang="ja-JP" dirty="0">
              <a:latin typeface="メイリオ" panose="020B0604030504040204" pitchFamily="50" charset="-128"/>
              <a:ea typeface="メイリオ" panose="020B0604030504040204" pitchFamily="50" charset="-128"/>
            </a:endParaRPr>
          </a:p>
          <a:p>
            <a:pPr marL="0" indent="0">
              <a:buNone/>
            </a:pPr>
            <a:r>
              <a:rPr kumimoji="1" lang="ja-JP" altLang="en-US" dirty="0">
                <a:latin typeface="メイリオ" panose="020B0604030504040204" pitchFamily="50" charset="-128"/>
                <a:ea typeface="メイリオ" panose="020B0604030504040204" pitchFamily="50" charset="-128"/>
              </a:rPr>
              <a:t>が研修企画の基礎となる。</a:t>
            </a:r>
            <a:r>
              <a:rPr kumimoji="1" lang="ja-JP" altLang="en-US" b="1" dirty="0">
                <a:latin typeface="メイリオ" panose="020B0604030504040204" pitchFamily="50" charset="-128"/>
                <a:ea typeface="メイリオ" panose="020B0604030504040204" pitchFamily="50" charset="-128"/>
              </a:rPr>
              <a:t>（ケアマネジメントプロセスの理解）</a:t>
            </a:r>
            <a:endParaRPr kumimoji="1" lang="en-US" altLang="ja-JP" b="1" dirty="0">
              <a:latin typeface="メイリオ" panose="020B0604030504040204" pitchFamily="50" charset="-128"/>
              <a:ea typeface="メイリオ" panose="020B0604030504040204" pitchFamily="50" charset="-128"/>
            </a:endParaRPr>
          </a:p>
          <a:p>
            <a:pPr marL="0" indent="0">
              <a:buNone/>
            </a:pPr>
            <a:r>
              <a:rPr kumimoji="1" lang="ja-JP" altLang="en-US" b="1" dirty="0">
                <a:solidFill>
                  <a:srgbClr val="C00000"/>
                </a:solidFill>
                <a:latin typeface="BIZ UDPゴシック" panose="020B0400000000000000" pitchFamily="50" charset="-128"/>
                <a:ea typeface="BIZ UDPゴシック" panose="020B0400000000000000" pitchFamily="50" charset="-128"/>
              </a:rPr>
              <a:t>①　新しいカリキュラム導入から、アセスメント力を高め、実践場面でのケースレビュー力を高める新たな様式による研修内容を踏まえて、</a:t>
            </a:r>
            <a:endParaRPr kumimoji="1" lang="en-US" altLang="ja-JP" b="1" dirty="0">
              <a:solidFill>
                <a:srgbClr val="C00000"/>
              </a:solidFill>
              <a:latin typeface="BIZ UDPゴシック" panose="020B0400000000000000" pitchFamily="50" charset="-128"/>
              <a:ea typeface="BIZ UDPゴシック" panose="020B0400000000000000" pitchFamily="50" charset="-128"/>
            </a:endParaRPr>
          </a:p>
          <a:p>
            <a:pPr marL="0" indent="0">
              <a:buNone/>
            </a:pPr>
            <a:r>
              <a:rPr lang="ja-JP" altLang="en-US" b="1" dirty="0">
                <a:solidFill>
                  <a:srgbClr val="C00000"/>
                </a:solidFill>
                <a:latin typeface="BIZ UDPゴシック" panose="020B0400000000000000" pitchFamily="50" charset="-128"/>
                <a:ea typeface="BIZ UDPゴシック" panose="020B0400000000000000" pitchFamily="50" charset="-128"/>
              </a:rPr>
              <a:t>　直接養成カリキュラムを導入し各都道府県研修への導入（標準化）に向けた研修企画への伝達を図る。また、グループスーパービジョン</a:t>
            </a:r>
            <a:endParaRPr lang="en-US" altLang="ja-JP" b="1" dirty="0">
              <a:solidFill>
                <a:srgbClr val="C00000"/>
              </a:solidFill>
              <a:latin typeface="BIZ UDPゴシック" panose="020B0400000000000000" pitchFamily="50" charset="-128"/>
              <a:ea typeface="BIZ UDPゴシック" panose="020B0400000000000000" pitchFamily="50" charset="-128"/>
            </a:endParaRPr>
          </a:p>
          <a:p>
            <a:pPr marL="0" indent="0">
              <a:buNone/>
            </a:pPr>
            <a:r>
              <a:rPr lang="ja-JP" altLang="en-US" b="1" dirty="0">
                <a:solidFill>
                  <a:srgbClr val="C00000"/>
                </a:solidFill>
                <a:latin typeface="BIZ UDPゴシック" panose="020B0400000000000000" pitchFamily="50" charset="-128"/>
                <a:ea typeface="BIZ UDPゴシック" panose="020B0400000000000000" pitchFamily="50" charset="-128"/>
              </a:rPr>
              <a:t>　による演習構造を相談支援従事者研修の入口として、実習との連動により</a:t>
            </a:r>
            <a:r>
              <a:rPr lang="en-US" altLang="ja-JP" b="1" dirty="0">
                <a:solidFill>
                  <a:srgbClr val="C00000"/>
                </a:solidFill>
                <a:latin typeface="BIZ UDPゴシック" panose="020B0400000000000000" pitchFamily="50" charset="-128"/>
                <a:ea typeface="BIZ UDPゴシック" panose="020B0400000000000000" pitchFamily="50" charset="-128"/>
              </a:rPr>
              <a:t>OJT</a:t>
            </a:r>
            <a:r>
              <a:rPr lang="ja-JP" altLang="en-US" b="1" dirty="0">
                <a:solidFill>
                  <a:srgbClr val="C00000"/>
                </a:solidFill>
                <a:latin typeface="BIZ UDPゴシック" panose="020B0400000000000000" pitchFamily="50" charset="-128"/>
                <a:ea typeface="BIZ UDPゴシック" panose="020B0400000000000000" pitchFamily="50" charset="-128"/>
              </a:rPr>
              <a:t>実践への体制整備の推進構造としている。</a:t>
            </a:r>
            <a:endParaRPr kumimoji="1" lang="en-US" altLang="ja-JP" dirty="0">
              <a:latin typeface="BIZ UDPゴシック" panose="020B0400000000000000" pitchFamily="50" charset="-128"/>
              <a:ea typeface="BIZ UDPゴシック" panose="020B0400000000000000" pitchFamily="50" charset="-128"/>
            </a:endParaRPr>
          </a:p>
          <a:p>
            <a:pPr marL="0" indent="0">
              <a:buNone/>
            </a:pPr>
            <a:r>
              <a:rPr kumimoji="1" lang="ja-JP" altLang="en-US" dirty="0">
                <a:highlight>
                  <a:srgbClr val="FFFF00"/>
                </a:highlight>
                <a:latin typeface="メイリオ" panose="020B0604030504040204" pitchFamily="50" charset="-128"/>
                <a:ea typeface="メイリオ" panose="020B0604030504040204" pitchFamily="50" charset="-128"/>
              </a:rPr>
              <a:t>２．現任研修</a:t>
            </a:r>
            <a:endParaRPr lang="en-US" altLang="ja-JP" dirty="0">
              <a:highlight>
                <a:srgbClr val="FFFF00"/>
              </a:highlight>
              <a:latin typeface="メイリオ" panose="020B0604030504040204" pitchFamily="50" charset="-128"/>
              <a:ea typeface="メイリオ" panose="020B0604030504040204" pitchFamily="50" charset="-128"/>
            </a:endParaRPr>
          </a:p>
          <a:p>
            <a:pPr marL="0" indent="0">
              <a:buNone/>
            </a:pPr>
            <a:r>
              <a:rPr kumimoji="1" lang="ja-JP" altLang="en-US" dirty="0">
                <a:latin typeface="メイリオ" panose="020B0604030504040204" pitchFamily="50" charset="-128"/>
                <a:ea typeface="メイリオ" panose="020B0604030504040204" pitchFamily="50" charset="-128"/>
              </a:rPr>
              <a:t>　地域を基盤としたソーシャルワーク実践が行える技術を身に着け</a:t>
            </a:r>
            <a:r>
              <a:rPr lang="ja-JP" altLang="en-US" dirty="0">
                <a:latin typeface="メイリオ" panose="020B0604030504040204" pitchFamily="50" charset="-128"/>
                <a:ea typeface="メイリオ" panose="020B0604030504040204" pitchFamily="50" charset="-128"/>
              </a:rPr>
              <a:t>る。</a:t>
            </a:r>
            <a:endParaRPr kumimoji="1" lang="en-US" altLang="ja-JP" dirty="0">
              <a:latin typeface="メイリオ" panose="020B0604030504040204" pitchFamily="50" charset="-128"/>
              <a:ea typeface="メイリオ" panose="020B0604030504040204" pitchFamily="50" charset="-128"/>
            </a:endParaRPr>
          </a:p>
          <a:p>
            <a:pPr marL="0" indent="0">
              <a:buNone/>
            </a:pPr>
            <a:r>
              <a:rPr kumimoji="1" lang="ja-JP" altLang="en-US" b="1" dirty="0">
                <a:latin typeface="メイリオ" panose="020B0604030504040204" pitchFamily="50" charset="-128"/>
                <a:ea typeface="メイリオ" panose="020B0604030504040204" pitchFamily="50" charset="-128"/>
              </a:rPr>
              <a:t>①　個別支援では</a:t>
            </a:r>
            <a:r>
              <a:rPr kumimoji="1" lang="ja-JP" altLang="en-US" dirty="0">
                <a:latin typeface="メイリオ" panose="020B0604030504040204" pitchFamily="50" charset="-128"/>
                <a:ea typeface="メイリオ" panose="020B0604030504040204" pitchFamily="50" charset="-128"/>
              </a:rPr>
              <a:t>ストレングスに着目した</a:t>
            </a:r>
            <a:r>
              <a:rPr kumimoji="1" lang="ja-JP" altLang="en-US" b="1" dirty="0">
                <a:latin typeface="メイリオ" panose="020B0604030504040204" pitchFamily="50" charset="-128"/>
                <a:ea typeface="メイリオ" panose="020B0604030504040204" pitchFamily="50" charset="-128"/>
              </a:rPr>
              <a:t>意思決定支援</a:t>
            </a:r>
            <a:r>
              <a:rPr kumimoji="1" lang="ja-JP" altLang="en-US" dirty="0">
                <a:latin typeface="メイリオ" panose="020B0604030504040204" pitchFamily="50" charset="-128"/>
                <a:ea typeface="メイリオ" panose="020B0604030504040204" pitchFamily="50" charset="-128"/>
              </a:rPr>
              <a:t>を通して、自己肯定感を高めエンパワメントされ</a:t>
            </a:r>
            <a:endParaRPr kumimoji="1" lang="en-US" altLang="ja-JP" dirty="0">
              <a:latin typeface="メイリオ" panose="020B0604030504040204" pitchFamily="50" charset="-128"/>
              <a:ea typeface="メイリオ" panose="020B0604030504040204" pitchFamily="50" charset="-128"/>
            </a:endParaRPr>
          </a:p>
          <a:p>
            <a:pPr marL="0" indent="0">
              <a:buNone/>
            </a:pPr>
            <a:r>
              <a:rPr kumimoji="1" lang="ja-JP" altLang="en-US" dirty="0">
                <a:latin typeface="メイリオ" panose="020B0604030504040204" pitchFamily="50" charset="-128"/>
                <a:ea typeface="メイリオ" panose="020B0604030504040204" pitchFamily="50" charset="-128"/>
              </a:rPr>
              <a:t>　ていく過程</a:t>
            </a:r>
            <a:endParaRPr kumimoji="1" lang="en-US" altLang="ja-JP" dirty="0">
              <a:latin typeface="メイリオ" panose="020B0604030504040204" pitchFamily="50" charset="-128"/>
              <a:ea typeface="メイリオ" panose="020B0604030504040204" pitchFamily="50" charset="-128"/>
            </a:endParaRPr>
          </a:p>
          <a:p>
            <a:pPr marL="0" indent="0">
              <a:buNone/>
            </a:pPr>
            <a:r>
              <a:rPr kumimoji="1" lang="ja-JP" altLang="en-US" b="1" dirty="0">
                <a:latin typeface="メイリオ" panose="020B0604030504040204" pitchFamily="50" charset="-128"/>
                <a:ea typeface="メイリオ" panose="020B0604030504040204" pitchFamily="50" charset="-128"/>
              </a:rPr>
              <a:t>②　インフォーマルサービス</a:t>
            </a:r>
            <a:r>
              <a:rPr kumimoji="1" lang="ja-JP" altLang="en-US" dirty="0">
                <a:latin typeface="メイリオ" panose="020B0604030504040204" pitchFamily="50" charset="-128"/>
                <a:ea typeface="メイリオ" panose="020B0604030504040204" pitchFamily="50" charset="-128"/>
              </a:rPr>
              <a:t>を含めた</a:t>
            </a:r>
            <a:r>
              <a:rPr kumimoji="1" lang="ja-JP" altLang="en-US" b="1" dirty="0">
                <a:latin typeface="メイリオ" panose="020B0604030504040204" pitchFamily="50" charset="-128"/>
                <a:ea typeface="メイリオ" panose="020B0604030504040204" pitchFamily="50" charset="-128"/>
              </a:rPr>
              <a:t>多職種連携をチームアプローチ</a:t>
            </a:r>
            <a:r>
              <a:rPr kumimoji="1" lang="ja-JP" altLang="en-US" dirty="0">
                <a:latin typeface="メイリオ" panose="020B0604030504040204" pitchFamily="50" charset="-128"/>
                <a:ea typeface="メイリオ" panose="020B0604030504040204" pitchFamily="50" charset="-128"/>
              </a:rPr>
              <a:t>を通し絵実践する技術・能力の獲得</a:t>
            </a:r>
            <a:endParaRPr lang="en-US" altLang="ja-JP" dirty="0">
              <a:latin typeface="メイリオ" panose="020B0604030504040204" pitchFamily="50" charset="-128"/>
              <a:ea typeface="メイリオ" panose="020B0604030504040204" pitchFamily="50" charset="-128"/>
            </a:endParaRPr>
          </a:p>
          <a:p>
            <a:pPr marL="0" indent="0">
              <a:buNone/>
            </a:pPr>
            <a:r>
              <a:rPr kumimoji="1" lang="ja-JP" altLang="en-US" b="1" dirty="0">
                <a:latin typeface="メイリオ" panose="020B0604030504040204" pitchFamily="50" charset="-128"/>
                <a:ea typeface="メイリオ" panose="020B0604030504040204" pitchFamily="50" charset="-128"/>
              </a:rPr>
              <a:t>③　コミュニティワーク</a:t>
            </a:r>
            <a:r>
              <a:rPr kumimoji="1" lang="ja-JP" altLang="en-US" dirty="0">
                <a:latin typeface="メイリオ" panose="020B0604030504040204" pitchFamily="50" charset="-128"/>
                <a:ea typeface="メイリオ" panose="020B0604030504040204" pitchFamily="50" charset="-128"/>
              </a:rPr>
              <a:t>の理論と方法を理解した実践</a:t>
            </a:r>
            <a:endParaRPr kumimoji="1" lang="en-US" altLang="ja-JP" dirty="0">
              <a:latin typeface="メイリオ" panose="020B0604030504040204" pitchFamily="50" charset="-128"/>
              <a:ea typeface="メイリオ" panose="020B0604030504040204" pitchFamily="50" charset="-128"/>
            </a:endParaRPr>
          </a:p>
          <a:p>
            <a:pPr marL="0" indent="0">
              <a:buNone/>
            </a:pPr>
            <a:r>
              <a:rPr kumimoji="1" lang="ja-JP" altLang="en-US" b="1" dirty="0">
                <a:latin typeface="メイリオ" panose="020B0604030504040204" pitchFamily="50" charset="-128"/>
                <a:ea typeface="メイリオ" panose="020B0604030504040204" pitchFamily="50" charset="-128"/>
              </a:rPr>
              <a:t>④　相談支援実践へのスーパービジョンを取り入れていく</a:t>
            </a:r>
            <a:r>
              <a:rPr kumimoji="1" lang="ja-JP" altLang="en-US" dirty="0">
                <a:latin typeface="メイリオ" panose="020B0604030504040204" pitchFamily="50" charset="-128"/>
                <a:ea typeface="メイリオ" panose="020B0604030504040204" pitchFamily="50" charset="-128"/>
              </a:rPr>
              <a:t>構造である。</a:t>
            </a:r>
            <a:endParaRPr kumimoji="1" lang="en-US" altLang="ja-JP" dirty="0">
              <a:latin typeface="メイリオ" panose="020B0604030504040204" pitchFamily="50" charset="-128"/>
              <a:ea typeface="メイリオ" panose="020B0604030504040204" pitchFamily="50" charset="-128"/>
            </a:endParaRPr>
          </a:p>
          <a:p>
            <a:pPr marL="0" indent="0">
              <a:buNone/>
            </a:pPr>
            <a:r>
              <a:rPr lang="ja-JP" altLang="en-US" dirty="0">
                <a:latin typeface="メイリオ" panose="020B0604030504040204" pitchFamily="50" charset="-128"/>
                <a:ea typeface="メイリオ" panose="020B0604030504040204" pitchFamily="50" charset="-128"/>
              </a:rPr>
              <a:t>３．主任研修は、相談支援の実践者を</a:t>
            </a:r>
            <a:r>
              <a:rPr lang="ja-JP" altLang="en-US" b="1" dirty="0">
                <a:latin typeface="メイリオ" panose="020B0604030504040204" pitchFamily="50" charset="-128"/>
                <a:ea typeface="メイリオ" panose="020B0604030504040204" pitchFamily="50" charset="-128"/>
              </a:rPr>
              <a:t>実地教育により人材育成</a:t>
            </a:r>
            <a:r>
              <a:rPr lang="ja-JP" altLang="en-US" dirty="0">
                <a:latin typeface="メイリオ" panose="020B0604030504040204" pitchFamily="50" charset="-128"/>
                <a:ea typeface="メイリオ" panose="020B0604030504040204" pitchFamily="50" charset="-128"/>
              </a:rPr>
              <a:t>を展開し、</a:t>
            </a:r>
            <a:r>
              <a:rPr lang="ja-JP" altLang="en-US" b="1" dirty="0">
                <a:latin typeface="メイリオ" panose="020B0604030504040204" pitchFamily="50" charset="-128"/>
                <a:ea typeface="メイリオ" panose="020B0604030504040204" pitchFamily="50" charset="-128"/>
              </a:rPr>
              <a:t>地域において</a:t>
            </a:r>
            <a:r>
              <a:rPr lang="en-US" altLang="ja-JP" b="1" dirty="0">
                <a:latin typeface="メイリオ" panose="020B0604030504040204" pitchFamily="50" charset="-128"/>
                <a:ea typeface="メイリオ" panose="020B0604030504040204" pitchFamily="50" charset="-128"/>
              </a:rPr>
              <a:t>OJT</a:t>
            </a:r>
            <a:r>
              <a:rPr lang="ja-JP" altLang="en-US" b="1" dirty="0">
                <a:latin typeface="メイリオ" panose="020B0604030504040204" pitchFamily="50" charset="-128"/>
                <a:ea typeface="メイリオ" panose="020B0604030504040204" pitchFamily="50" charset="-128"/>
              </a:rPr>
              <a:t>体制を構築</a:t>
            </a:r>
            <a:r>
              <a:rPr lang="ja-JP" altLang="en-US" dirty="0">
                <a:latin typeface="メイリオ" panose="020B0604030504040204" pitchFamily="50" charset="-128"/>
                <a:ea typeface="メイリオ" panose="020B0604030504040204" pitchFamily="50" charset="-128"/>
              </a:rPr>
              <a:t>しな</a:t>
            </a:r>
            <a:endParaRPr lang="en-US" altLang="ja-JP" dirty="0">
              <a:latin typeface="メイリオ" panose="020B0604030504040204" pitchFamily="50" charset="-128"/>
              <a:ea typeface="メイリオ" panose="020B0604030504040204" pitchFamily="50" charset="-128"/>
            </a:endParaRPr>
          </a:p>
          <a:p>
            <a:pPr marL="0" indent="0">
              <a:buNone/>
            </a:pPr>
            <a:r>
              <a:rPr lang="ja-JP" altLang="en-US" dirty="0">
                <a:latin typeface="メイリオ" panose="020B0604030504040204" pitchFamily="50" charset="-128"/>
                <a:ea typeface="メイリオ" panose="020B0604030504040204" pitchFamily="50" charset="-128"/>
              </a:rPr>
              <a:t>がら、</a:t>
            </a:r>
            <a:r>
              <a:rPr lang="ja-JP" altLang="en-US" b="1" dirty="0">
                <a:latin typeface="メイリオ" panose="020B0604030504040204" pitchFamily="50" charset="-128"/>
                <a:ea typeface="メイリオ" panose="020B0604030504040204" pitchFamily="50" charset="-128"/>
              </a:rPr>
              <a:t>主任自らが地域作りの実践</a:t>
            </a:r>
            <a:r>
              <a:rPr lang="ja-JP" altLang="en-US" dirty="0">
                <a:latin typeface="メイリオ" panose="020B0604030504040204" pitchFamily="50" charset="-128"/>
                <a:ea typeface="メイリオ" panose="020B0604030504040204" pitchFamily="50" charset="-128"/>
              </a:rPr>
              <a:t>を展開するための構造を理解する。</a:t>
            </a:r>
            <a:endParaRPr lang="en-US" altLang="ja-JP" dirty="0">
              <a:latin typeface="メイリオ" panose="020B0604030504040204" pitchFamily="50" charset="-128"/>
              <a:ea typeface="メイリオ" panose="020B0604030504040204" pitchFamily="50" charset="-128"/>
            </a:endParaRPr>
          </a:p>
          <a:p>
            <a:pPr marL="0" indent="0">
              <a:buNone/>
            </a:pPr>
            <a:r>
              <a:rPr lang="en-US" altLang="ja-JP" b="1" dirty="0">
                <a:solidFill>
                  <a:srgbClr val="C00000"/>
                </a:solidFill>
                <a:latin typeface="メイリオ" panose="020B0604030504040204" pitchFamily="50" charset="-128"/>
                <a:ea typeface="メイリオ" panose="020B0604030504040204" pitchFamily="50" charset="-128"/>
              </a:rPr>
              <a:t>※</a:t>
            </a:r>
            <a:r>
              <a:rPr lang="ja-JP" altLang="en-US" b="1" dirty="0">
                <a:solidFill>
                  <a:srgbClr val="C00000"/>
                </a:solidFill>
                <a:latin typeface="メイリオ" panose="020B0604030504040204" pitchFamily="50" charset="-128"/>
                <a:ea typeface="メイリオ" panose="020B0604030504040204" pitchFamily="50" charset="-128"/>
              </a:rPr>
              <a:t>地域作りは、現任者の実践から既に始まっている。</a:t>
            </a:r>
            <a:endParaRPr kumimoji="1" lang="en-US" altLang="ja-JP" b="1" dirty="0">
              <a:solidFill>
                <a:srgbClr val="C00000"/>
              </a:solidFill>
              <a:latin typeface="メイリオ" panose="020B0604030504040204" pitchFamily="50" charset="-128"/>
              <a:ea typeface="メイリオ" panose="020B0604030504040204" pitchFamily="50" charset="-128"/>
            </a:endParaRPr>
          </a:p>
          <a:p>
            <a:pPr marL="0" indent="0">
              <a:buNone/>
            </a:pPr>
            <a:r>
              <a:rPr lang="ja-JP" altLang="en-US" dirty="0">
                <a:latin typeface="メイリオ" panose="020B0604030504040204" pitchFamily="50" charset="-128"/>
                <a:ea typeface="メイリオ" panose="020B0604030504040204" pitchFamily="50" charset="-128"/>
              </a:rPr>
              <a:t>４．初任者・現任・主任研修の構造・目的・受講者に伝える内容を基礎として、研修を組み立てるため、</a:t>
            </a:r>
            <a:endParaRPr lang="en-US" altLang="ja-JP" dirty="0">
              <a:latin typeface="メイリオ" panose="020B0604030504040204" pitchFamily="50" charset="-128"/>
              <a:ea typeface="メイリオ" panose="020B0604030504040204" pitchFamily="50" charset="-128"/>
            </a:endParaRPr>
          </a:p>
          <a:p>
            <a:pPr marL="0" indent="0">
              <a:buNone/>
            </a:pPr>
            <a:r>
              <a:rPr lang="ja-JP" altLang="en-US" dirty="0">
                <a:latin typeface="メイリオ" panose="020B0604030504040204" pitchFamily="50" charset="-128"/>
                <a:ea typeface="メイリオ" panose="020B0604030504040204" pitchFamily="50" charset="-128"/>
              </a:rPr>
              <a:t>　本研修を通じて各都道府県研修の振り返りの自己点検の機会として頂く。</a:t>
            </a:r>
            <a:endParaRPr kumimoji="1" lang="en-US" altLang="ja-JP" dirty="0">
              <a:latin typeface="メイリオ" panose="020B0604030504040204" pitchFamily="50" charset="-128"/>
              <a:ea typeface="メイリオ" panose="020B0604030504040204" pitchFamily="50" charset="-128"/>
            </a:endParaRPr>
          </a:p>
          <a:p>
            <a:pPr marL="0" indent="0">
              <a:buNone/>
            </a:pPr>
            <a:r>
              <a:rPr lang="ja-JP" altLang="en-US" dirty="0">
                <a:latin typeface="メイリオ" panose="020B0604030504040204" pitchFamily="50" charset="-128"/>
                <a:ea typeface="メイリオ" panose="020B0604030504040204" pitchFamily="50" charset="-128"/>
              </a:rPr>
              <a:t>５</a:t>
            </a:r>
            <a:r>
              <a:rPr kumimoji="1" lang="ja-JP" altLang="en-US" dirty="0">
                <a:latin typeface="メイリオ" panose="020B0604030504040204" pitchFamily="50" charset="-128"/>
                <a:ea typeface="メイリオ" panose="020B0604030504040204" pitchFamily="50" charset="-128"/>
              </a:rPr>
              <a:t>．本研修をきっかけに、今後の研修の在り方の再検討の機会と同時に、法定研修をきっかけとした市町村</a:t>
            </a:r>
            <a:endParaRPr kumimoji="1" lang="en-US" altLang="ja-JP" dirty="0">
              <a:latin typeface="メイリオ" panose="020B0604030504040204" pitchFamily="50" charset="-128"/>
              <a:ea typeface="メイリオ" panose="020B0604030504040204" pitchFamily="50" charset="-128"/>
            </a:endParaRPr>
          </a:p>
          <a:p>
            <a:pPr marL="0" indent="0">
              <a:buNone/>
            </a:pPr>
            <a:r>
              <a:rPr lang="ja-JP" altLang="en-US" dirty="0">
                <a:latin typeface="メイリオ" panose="020B0604030504040204" pitchFamily="50" charset="-128"/>
                <a:ea typeface="メイリオ" panose="020B0604030504040204" pitchFamily="50" charset="-128"/>
              </a:rPr>
              <a:t>　</a:t>
            </a:r>
            <a:r>
              <a:rPr kumimoji="1" lang="ja-JP" altLang="en-US" dirty="0">
                <a:latin typeface="メイリオ" panose="020B0604030504040204" pitchFamily="50" charset="-128"/>
                <a:ea typeface="メイリオ" panose="020B0604030504040204" pitchFamily="50" charset="-128"/>
              </a:rPr>
              <a:t>単位で人材育成をするＯＪＴ体制の構築への動き出しを本格化して頂く。</a:t>
            </a:r>
            <a:endParaRPr kumimoji="1" lang="en-US" altLang="ja-JP" dirty="0">
              <a:latin typeface="メイリオ" panose="020B0604030504040204" pitchFamily="50" charset="-128"/>
              <a:ea typeface="メイリオ" panose="020B0604030504040204" pitchFamily="50" charset="-128"/>
            </a:endParaRPr>
          </a:p>
        </p:txBody>
      </p:sp>
      <p:sp>
        <p:nvSpPr>
          <p:cNvPr id="6" name="スライド番号プレースホルダー 5">
            <a:extLst>
              <a:ext uri="{FF2B5EF4-FFF2-40B4-BE49-F238E27FC236}">
                <a16:creationId xmlns:a16="http://schemas.microsoft.com/office/drawing/2014/main" id="{9D11DB49-12C0-91C6-D27D-46974B5D1AE8}"/>
              </a:ext>
            </a:extLst>
          </p:cNvPr>
          <p:cNvSpPr>
            <a:spLocks noGrp="1"/>
          </p:cNvSpPr>
          <p:nvPr>
            <p:ph type="sldNum" sz="quarter" idx="12"/>
          </p:nvPr>
        </p:nvSpPr>
        <p:spPr/>
        <p:txBody>
          <a:bodyPr/>
          <a:lstStyle/>
          <a:p>
            <a:fld id="{37E5972D-A0AF-46CE-8DED-30C059512C1A}" type="slidenum">
              <a:rPr kumimoji="1" lang="ja-JP" altLang="en-US" smtClean="0"/>
              <a:t>6</a:t>
            </a:fld>
            <a:endParaRPr kumimoji="1" lang="ja-JP" altLang="en-US"/>
          </a:p>
        </p:txBody>
      </p:sp>
    </p:spTree>
    <p:extLst>
      <p:ext uri="{BB962C8B-B14F-4D97-AF65-F5344CB8AC3E}">
        <p14:creationId xmlns:p14="http://schemas.microsoft.com/office/powerpoint/2010/main" val="1496650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70AC52FA-9565-B643-04DA-448C6BF25EFD}"/>
              </a:ext>
            </a:extLst>
          </p:cNvPr>
          <p:cNvPicPr>
            <a:picLocks noChangeAspect="1"/>
          </p:cNvPicPr>
          <p:nvPr/>
        </p:nvPicPr>
        <p:blipFill>
          <a:blip r:embed="rId2"/>
          <a:stretch>
            <a:fillRect/>
          </a:stretch>
        </p:blipFill>
        <p:spPr>
          <a:xfrm>
            <a:off x="318977" y="148776"/>
            <a:ext cx="6111755" cy="3429297"/>
          </a:xfrm>
          <a:prstGeom prst="rect">
            <a:avLst/>
          </a:prstGeom>
        </p:spPr>
      </p:pic>
      <p:sp>
        <p:nvSpPr>
          <p:cNvPr id="3" name="正方形/長方形 2">
            <a:extLst>
              <a:ext uri="{FF2B5EF4-FFF2-40B4-BE49-F238E27FC236}">
                <a16:creationId xmlns:a16="http://schemas.microsoft.com/office/drawing/2014/main" id="{0EFB8D5B-5CEF-66F9-CE0E-EA9564D8049D}"/>
              </a:ext>
            </a:extLst>
          </p:cNvPr>
          <p:cNvSpPr/>
          <p:nvPr/>
        </p:nvSpPr>
        <p:spPr>
          <a:xfrm>
            <a:off x="6430735" y="1456660"/>
            <a:ext cx="5442288" cy="2121414"/>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2800" dirty="0">
                <a:latin typeface="BIZ UDPゴシック" panose="020B0400000000000000" pitchFamily="50" charset="-128"/>
                <a:ea typeface="BIZ UDPゴシック" panose="020B0400000000000000" pitchFamily="50" charset="-128"/>
              </a:rPr>
              <a:t>地域作りコース</a:t>
            </a:r>
            <a:endParaRPr kumimoji="1" lang="en-US" altLang="ja-JP" sz="2800" dirty="0">
              <a:latin typeface="BIZ UDPゴシック" panose="020B0400000000000000" pitchFamily="50" charset="-128"/>
              <a:ea typeface="BIZ UDPゴシック" panose="020B0400000000000000" pitchFamily="50" charset="-128"/>
            </a:endParaRPr>
          </a:p>
          <a:p>
            <a:pPr algn="ctr"/>
            <a:endParaRPr kumimoji="1" lang="en-US" altLang="ja-JP" dirty="0">
              <a:latin typeface="BIZ UDPゴシック" panose="020B0400000000000000" pitchFamily="50" charset="-128"/>
              <a:ea typeface="BIZ UDPゴシック" panose="020B0400000000000000" pitchFamily="50" charset="-128"/>
            </a:endParaRPr>
          </a:p>
          <a:p>
            <a:pPr algn="ctr"/>
            <a:r>
              <a:rPr kumimoji="1" lang="ja-JP" altLang="en-US" dirty="0">
                <a:latin typeface="BIZ UDPゴシック" panose="020B0400000000000000" pitchFamily="50" charset="-128"/>
                <a:ea typeface="BIZ UDPゴシック" panose="020B0400000000000000" pitchFamily="50" charset="-128"/>
              </a:rPr>
              <a:t>地域作りとは</a:t>
            </a:r>
            <a:endParaRPr kumimoji="1" lang="en-US" altLang="ja-JP" dirty="0">
              <a:latin typeface="BIZ UDPゴシック" panose="020B0400000000000000" pitchFamily="50" charset="-128"/>
              <a:ea typeface="BIZ UDPゴシック" panose="020B0400000000000000" pitchFamily="50" charset="-128"/>
            </a:endParaRPr>
          </a:p>
          <a:p>
            <a:pPr algn="ctr"/>
            <a:endParaRPr kumimoji="1" lang="en-US" altLang="ja-JP" dirty="0">
              <a:latin typeface="BIZ UDPゴシック" panose="020B0400000000000000" pitchFamily="50" charset="-128"/>
              <a:ea typeface="BIZ UDPゴシック" panose="020B0400000000000000" pitchFamily="50" charset="-128"/>
            </a:endParaRPr>
          </a:p>
          <a:p>
            <a:pPr algn="ctr"/>
            <a:r>
              <a:rPr kumimoji="1" lang="ja-JP" altLang="en-US" dirty="0">
                <a:latin typeface="BIZ UDPゴシック" panose="020B0400000000000000" pitchFamily="50" charset="-128"/>
                <a:ea typeface="BIZ UDPゴシック" panose="020B0400000000000000" pitchFamily="50" charset="-128"/>
              </a:rPr>
              <a:t>具体的な実践内容や実践方法</a:t>
            </a:r>
          </a:p>
        </p:txBody>
      </p:sp>
      <p:sp>
        <p:nvSpPr>
          <p:cNvPr id="4" name="正方形/長方形 3">
            <a:extLst>
              <a:ext uri="{FF2B5EF4-FFF2-40B4-BE49-F238E27FC236}">
                <a16:creationId xmlns:a16="http://schemas.microsoft.com/office/drawing/2014/main" id="{67FF8B99-37E4-2D29-4192-ABB4E2893287}"/>
              </a:ext>
            </a:extLst>
          </p:cNvPr>
          <p:cNvSpPr/>
          <p:nvPr/>
        </p:nvSpPr>
        <p:spPr>
          <a:xfrm>
            <a:off x="318977" y="3578075"/>
            <a:ext cx="6111758" cy="3131149"/>
          </a:xfrm>
          <a:prstGeom prst="rect">
            <a:avLst/>
          </a:prstGeom>
          <a:solidFill>
            <a:srgbClr val="FF0066"/>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2800" dirty="0">
                <a:latin typeface="BIZ UDPゴシック" panose="020B0400000000000000" pitchFamily="50" charset="-128"/>
                <a:ea typeface="BIZ UDPゴシック" panose="020B0400000000000000" pitchFamily="50" charset="-128"/>
              </a:rPr>
              <a:t>人材育成コース</a:t>
            </a:r>
            <a:endParaRPr kumimoji="1" lang="en-US" altLang="ja-JP" sz="2800" dirty="0">
              <a:latin typeface="BIZ UDPゴシック" panose="020B0400000000000000" pitchFamily="50" charset="-128"/>
              <a:ea typeface="BIZ UDPゴシック" panose="020B0400000000000000" pitchFamily="50" charset="-128"/>
            </a:endParaRPr>
          </a:p>
          <a:p>
            <a:pPr algn="ctr"/>
            <a:endParaRPr kumimoji="1" lang="en-US" altLang="ja-JP" dirty="0">
              <a:latin typeface="BIZ UDPゴシック" panose="020B0400000000000000" pitchFamily="50" charset="-128"/>
              <a:ea typeface="BIZ UDPゴシック" panose="020B0400000000000000" pitchFamily="50" charset="-128"/>
            </a:endParaRPr>
          </a:p>
          <a:p>
            <a:pPr algn="ctr"/>
            <a:r>
              <a:rPr kumimoji="1" lang="ja-JP" altLang="en-US" dirty="0">
                <a:latin typeface="BIZ UDPゴシック" panose="020B0400000000000000" pitchFamily="50" charset="-128"/>
                <a:ea typeface="BIZ UDPゴシック" panose="020B0400000000000000" pitchFamily="50" charset="-128"/>
              </a:rPr>
              <a:t>スーパービジョン</a:t>
            </a:r>
            <a:endParaRPr kumimoji="1" lang="en-US" altLang="ja-JP" dirty="0">
              <a:latin typeface="BIZ UDPゴシック" panose="020B0400000000000000" pitchFamily="50" charset="-128"/>
              <a:ea typeface="BIZ UDPゴシック" panose="020B0400000000000000" pitchFamily="50" charset="-128"/>
            </a:endParaRPr>
          </a:p>
          <a:p>
            <a:pPr algn="ctr"/>
            <a:endParaRPr kumimoji="1" lang="en-US" altLang="ja-JP" dirty="0">
              <a:latin typeface="BIZ UDPゴシック" panose="020B0400000000000000" pitchFamily="50" charset="-128"/>
              <a:ea typeface="BIZ UDPゴシック" panose="020B0400000000000000" pitchFamily="50" charset="-128"/>
            </a:endParaRPr>
          </a:p>
          <a:p>
            <a:pPr algn="ctr"/>
            <a:r>
              <a:rPr kumimoji="1" lang="ja-JP" altLang="en-US" dirty="0">
                <a:latin typeface="BIZ UDPゴシック" panose="020B0400000000000000" pitchFamily="50" charset="-128"/>
                <a:ea typeface="BIZ UDPゴシック" panose="020B0400000000000000" pitchFamily="50" charset="-128"/>
              </a:rPr>
              <a:t>実地教育の内容や実践方法</a:t>
            </a:r>
            <a:endParaRPr kumimoji="1" lang="en-US" altLang="ja-JP" dirty="0">
              <a:latin typeface="BIZ UDPゴシック" panose="020B0400000000000000" pitchFamily="50" charset="-128"/>
              <a:ea typeface="BIZ UDPゴシック" panose="020B0400000000000000" pitchFamily="50" charset="-128"/>
            </a:endParaRPr>
          </a:p>
          <a:p>
            <a:pPr algn="ctr"/>
            <a:endParaRPr kumimoji="1" lang="en-US" altLang="ja-JP" dirty="0">
              <a:latin typeface="BIZ UDPゴシック" panose="020B0400000000000000" pitchFamily="50" charset="-128"/>
              <a:ea typeface="BIZ UDPゴシック" panose="020B0400000000000000" pitchFamily="50" charset="-128"/>
            </a:endParaRPr>
          </a:p>
          <a:p>
            <a:pPr algn="ctr"/>
            <a:r>
              <a:rPr kumimoji="1" lang="ja-JP" altLang="en-US" dirty="0">
                <a:latin typeface="BIZ UDPゴシック" panose="020B0400000000000000" pitchFamily="50" charset="-128"/>
                <a:ea typeface="BIZ UDPゴシック" panose="020B0400000000000000" pitchFamily="50" charset="-128"/>
              </a:rPr>
              <a:t>人材育成体制の整備</a:t>
            </a:r>
          </a:p>
        </p:txBody>
      </p:sp>
      <p:sp>
        <p:nvSpPr>
          <p:cNvPr id="5" name="正方形/長方形 4">
            <a:extLst>
              <a:ext uri="{FF2B5EF4-FFF2-40B4-BE49-F238E27FC236}">
                <a16:creationId xmlns:a16="http://schemas.microsoft.com/office/drawing/2014/main" id="{C1677B01-D502-D756-1B9C-34CCCB799FC2}"/>
              </a:ext>
            </a:extLst>
          </p:cNvPr>
          <p:cNvSpPr/>
          <p:nvPr/>
        </p:nvSpPr>
        <p:spPr>
          <a:xfrm>
            <a:off x="6430734" y="3578075"/>
            <a:ext cx="5442289" cy="3131149"/>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kumimoji="1" lang="ja-JP" altLang="en-US" sz="2800" dirty="0">
                <a:latin typeface="BIZ UDPゴシック" panose="020B0400000000000000" pitchFamily="50" charset="-128"/>
                <a:ea typeface="BIZ UDPゴシック" panose="020B0400000000000000" pitchFamily="50" charset="-128"/>
              </a:rPr>
              <a:t>自治体職員コース</a:t>
            </a:r>
            <a:endParaRPr kumimoji="1" lang="en-US" altLang="ja-JP" sz="2800" dirty="0">
              <a:latin typeface="BIZ UDPゴシック" panose="020B0400000000000000" pitchFamily="50" charset="-128"/>
              <a:ea typeface="BIZ UDPゴシック" panose="020B0400000000000000" pitchFamily="50" charset="-128"/>
            </a:endParaRPr>
          </a:p>
          <a:p>
            <a:pPr algn="ctr"/>
            <a:endParaRPr kumimoji="1" lang="en-US" altLang="ja-JP" dirty="0">
              <a:latin typeface="BIZ UDPゴシック" panose="020B0400000000000000" pitchFamily="50" charset="-128"/>
              <a:ea typeface="BIZ UDPゴシック" panose="020B0400000000000000" pitchFamily="50" charset="-128"/>
            </a:endParaRPr>
          </a:p>
          <a:p>
            <a:pPr algn="ctr"/>
            <a:r>
              <a:rPr kumimoji="1" lang="ja-JP" altLang="en-US" dirty="0">
                <a:latin typeface="BIZ UDPゴシック" panose="020B0400000000000000" pitchFamily="50" charset="-128"/>
                <a:ea typeface="BIZ UDPゴシック" panose="020B0400000000000000" pitchFamily="50" charset="-128"/>
              </a:rPr>
              <a:t>相談支援の基本的理解</a:t>
            </a:r>
            <a:endParaRPr kumimoji="1" lang="en-US" altLang="ja-JP" dirty="0">
              <a:latin typeface="BIZ UDPゴシック" panose="020B0400000000000000" pitchFamily="50" charset="-128"/>
              <a:ea typeface="BIZ UDPゴシック" panose="020B0400000000000000" pitchFamily="50" charset="-128"/>
            </a:endParaRPr>
          </a:p>
          <a:p>
            <a:pPr algn="ctr"/>
            <a:endParaRPr kumimoji="1" lang="en-US" altLang="ja-JP" dirty="0">
              <a:latin typeface="BIZ UDPゴシック" panose="020B0400000000000000" pitchFamily="50" charset="-128"/>
              <a:ea typeface="BIZ UDPゴシック" panose="020B0400000000000000" pitchFamily="50" charset="-128"/>
            </a:endParaRPr>
          </a:p>
          <a:p>
            <a:pPr algn="ctr"/>
            <a:r>
              <a:rPr kumimoji="1" lang="ja-JP" altLang="en-US" dirty="0">
                <a:latin typeface="BIZ UDPゴシック" panose="020B0400000000000000" pitchFamily="50" charset="-128"/>
                <a:ea typeface="BIZ UDPゴシック" panose="020B0400000000000000" pitchFamily="50" charset="-128"/>
              </a:rPr>
              <a:t>相談支援の充実と強化</a:t>
            </a:r>
            <a:endParaRPr kumimoji="1" lang="en-US" altLang="ja-JP" dirty="0">
              <a:latin typeface="BIZ UDPゴシック" panose="020B0400000000000000" pitchFamily="50" charset="-128"/>
              <a:ea typeface="BIZ UDPゴシック" panose="020B0400000000000000" pitchFamily="50" charset="-128"/>
            </a:endParaRPr>
          </a:p>
          <a:p>
            <a:pPr algn="ctr"/>
            <a:endParaRPr kumimoji="1" lang="en-US" altLang="ja-JP" dirty="0">
              <a:latin typeface="BIZ UDPゴシック" panose="020B0400000000000000" pitchFamily="50" charset="-128"/>
              <a:ea typeface="BIZ UDPゴシック" panose="020B0400000000000000" pitchFamily="50" charset="-128"/>
            </a:endParaRPr>
          </a:p>
          <a:p>
            <a:pPr algn="ctr"/>
            <a:r>
              <a:rPr kumimoji="1" lang="ja-JP" altLang="en-US" dirty="0">
                <a:latin typeface="BIZ UDPゴシック" panose="020B0400000000000000" pitchFamily="50" charset="-128"/>
                <a:ea typeface="BIZ UDPゴシック" panose="020B0400000000000000" pitchFamily="50" charset="-128"/>
              </a:rPr>
              <a:t>都道府県による市町村支援</a:t>
            </a:r>
            <a:endParaRPr kumimoji="1" lang="en-US" altLang="ja-JP" dirty="0">
              <a:latin typeface="BIZ UDPゴシック" panose="020B0400000000000000" pitchFamily="50" charset="-128"/>
              <a:ea typeface="BIZ UDPゴシック" panose="020B0400000000000000" pitchFamily="50" charset="-128"/>
            </a:endParaRPr>
          </a:p>
          <a:p>
            <a:pPr algn="ctr"/>
            <a:endParaRPr kumimoji="1" lang="en-US" altLang="ja-JP" dirty="0">
              <a:latin typeface="BIZ UDPゴシック" panose="020B0400000000000000" pitchFamily="50" charset="-128"/>
              <a:ea typeface="BIZ UDPゴシック" panose="020B0400000000000000" pitchFamily="50" charset="-128"/>
            </a:endParaRPr>
          </a:p>
          <a:p>
            <a:pPr algn="ctr"/>
            <a:r>
              <a:rPr kumimoji="1" lang="ja-JP" altLang="en-US" dirty="0">
                <a:latin typeface="BIZ UDPゴシック" panose="020B0400000000000000" pitchFamily="50" charset="-128"/>
                <a:ea typeface="BIZ UDPゴシック" panose="020B0400000000000000" pitchFamily="50" charset="-128"/>
              </a:rPr>
              <a:t>法定研修の実施と相談支援体制整備</a:t>
            </a:r>
          </a:p>
        </p:txBody>
      </p:sp>
      <p:sp>
        <p:nvSpPr>
          <p:cNvPr id="6" name="楕円 5">
            <a:extLst>
              <a:ext uri="{FF2B5EF4-FFF2-40B4-BE49-F238E27FC236}">
                <a16:creationId xmlns:a16="http://schemas.microsoft.com/office/drawing/2014/main" id="{90F86894-5A49-508F-9957-663DC636C3CE}"/>
              </a:ext>
            </a:extLst>
          </p:cNvPr>
          <p:cNvSpPr/>
          <p:nvPr/>
        </p:nvSpPr>
        <p:spPr>
          <a:xfrm>
            <a:off x="5973532" y="3120874"/>
            <a:ext cx="914400" cy="9144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kumimoji="1" lang="ja-JP" altLang="en-US" b="1" dirty="0">
                <a:solidFill>
                  <a:srgbClr val="FF0066"/>
                </a:solidFill>
              </a:rPr>
              <a:t>協働</a:t>
            </a:r>
          </a:p>
        </p:txBody>
      </p:sp>
      <p:sp>
        <p:nvSpPr>
          <p:cNvPr id="2" name="タイトル 1">
            <a:extLst>
              <a:ext uri="{FF2B5EF4-FFF2-40B4-BE49-F238E27FC236}">
                <a16:creationId xmlns:a16="http://schemas.microsoft.com/office/drawing/2014/main" id="{1B4C1A0B-D714-E603-1EAE-EB2A98608583}"/>
              </a:ext>
            </a:extLst>
          </p:cNvPr>
          <p:cNvSpPr txBox="1">
            <a:spLocks/>
          </p:cNvSpPr>
          <p:nvPr/>
        </p:nvSpPr>
        <p:spPr>
          <a:xfrm>
            <a:off x="6565411" y="308078"/>
            <a:ext cx="5626589" cy="989280"/>
          </a:xfrm>
          <a:prstGeom prst="rect">
            <a:avLst/>
          </a:prstGeom>
        </p:spPr>
        <p:txBody>
          <a:bodyPr>
            <a:normAutofit fontScale="925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800" dirty="0">
                <a:latin typeface="BIZ UDPゴシック" panose="020B0400000000000000" pitchFamily="50" charset="-128"/>
                <a:ea typeface="BIZ UDPゴシック" panose="020B0400000000000000" pitchFamily="50" charset="-128"/>
              </a:rPr>
              <a:t>令和６年度　</a:t>
            </a:r>
            <a:r>
              <a:rPr lang="ja-JP" altLang="en-US" sz="2800" dirty="0">
                <a:solidFill>
                  <a:srgbClr val="C00000"/>
                </a:solidFill>
                <a:latin typeface="BIZ UDPゴシック" panose="020B0400000000000000" pitchFamily="50" charset="-128"/>
                <a:ea typeface="BIZ UDPゴシック" panose="020B0400000000000000" pitchFamily="50" charset="-128"/>
              </a:rPr>
              <a:t>（</a:t>
            </a:r>
            <a:r>
              <a:rPr lang="en-US" altLang="ja-JP" sz="2800" dirty="0">
                <a:solidFill>
                  <a:srgbClr val="C00000"/>
                </a:solidFill>
                <a:latin typeface="BIZ UDPゴシック" panose="020B0400000000000000" pitchFamily="50" charset="-128"/>
                <a:ea typeface="BIZ UDPゴシック" panose="020B0400000000000000" pitchFamily="50" charset="-128"/>
              </a:rPr>
              <a:t>6</a:t>
            </a:r>
            <a:r>
              <a:rPr lang="ja-JP" altLang="en-US" sz="2800" dirty="0">
                <a:solidFill>
                  <a:srgbClr val="C00000"/>
                </a:solidFill>
                <a:latin typeface="BIZ UDPゴシック" panose="020B0400000000000000" pitchFamily="50" charset="-128"/>
                <a:ea typeface="BIZ UDPゴシック" panose="020B0400000000000000" pitchFamily="50" charset="-128"/>
              </a:rPr>
              <a:t>月研修カリキュラム）</a:t>
            </a:r>
            <a:endParaRPr lang="en-US" altLang="ja-JP" sz="2800" dirty="0">
              <a:solidFill>
                <a:srgbClr val="C00000"/>
              </a:solidFill>
              <a:latin typeface="BIZ UDPゴシック" panose="020B0400000000000000" pitchFamily="50" charset="-128"/>
              <a:ea typeface="BIZ UDPゴシック" panose="020B0400000000000000" pitchFamily="50" charset="-128"/>
            </a:endParaRPr>
          </a:p>
          <a:p>
            <a:r>
              <a:rPr lang="ja-JP" altLang="en-US" sz="2800" dirty="0">
                <a:latin typeface="BIZ UDPゴシック" panose="020B0400000000000000" pitchFamily="50" charset="-128"/>
                <a:ea typeface="BIZ UDPゴシック" panose="020B0400000000000000" pitchFamily="50" charset="-128"/>
              </a:rPr>
              <a:t>相談支援従事者指導者養成研修構造</a:t>
            </a:r>
          </a:p>
        </p:txBody>
      </p:sp>
    </p:spTree>
    <p:extLst>
      <p:ext uri="{BB962C8B-B14F-4D97-AF65-F5344CB8AC3E}">
        <p14:creationId xmlns:p14="http://schemas.microsoft.com/office/powerpoint/2010/main" val="24344406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374FEC1D-B331-EEEB-9B3D-9D03C401768E}"/>
              </a:ext>
            </a:extLst>
          </p:cNvPr>
          <p:cNvSpPr>
            <a:spLocks noGrp="1"/>
          </p:cNvSpPr>
          <p:nvPr>
            <p:ph type="sldNum" sz="quarter" idx="12"/>
          </p:nvPr>
        </p:nvSpPr>
        <p:spPr/>
        <p:txBody>
          <a:bodyPr/>
          <a:lstStyle/>
          <a:p>
            <a:fld id="{37E5972D-A0AF-46CE-8DED-30C059512C1A}" type="slidenum">
              <a:rPr kumimoji="1" lang="ja-JP" altLang="en-US" smtClean="0"/>
              <a:t>8</a:t>
            </a:fld>
            <a:endParaRPr kumimoji="1" lang="ja-JP" altLang="en-US"/>
          </a:p>
        </p:txBody>
      </p:sp>
      <p:pic>
        <p:nvPicPr>
          <p:cNvPr id="3" name="図 2">
            <a:extLst>
              <a:ext uri="{FF2B5EF4-FFF2-40B4-BE49-F238E27FC236}">
                <a16:creationId xmlns:a16="http://schemas.microsoft.com/office/drawing/2014/main" id="{5375DAFC-CA33-FBA5-2620-62C8C6C7CCA1}"/>
              </a:ext>
            </a:extLst>
          </p:cNvPr>
          <p:cNvPicPr>
            <a:picLocks noChangeAspect="1"/>
          </p:cNvPicPr>
          <p:nvPr/>
        </p:nvPicPr>
        <p:blipFill>
          <a:blip r:embed="rId2"/>
          <a:stretch>
            <a:fillRect/>
          </a:stretch>
        </p:blipFill>
        <p:spPr>
          <a:xfrm>
            <a:off x="2158409" y="246632"/>
            <a:ext cx="8456428" cy="6342321"/>
          </a:xfrm>
          <a:prstGeom prst="rect">
            <a:avLst/>
          </a:prstGeom>
        </p:spPr>
      </p:pic>
    </p:spTree>
    <p:extLst>
      <p:ext uri="{BB962C8B-B14F-4D97-AF65-F5344CB8AC3E}">
        <p14:creationId xmlns:p14="http://schemas.microsoft.com/office/powerpoint/2010/main" val="31844776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F3432E5-2D26-4D48-AEF7-5CB34C4CB629}"/>
              </a:ext>
            </a:extLst>
          </p:cNvPr>
          <p:cNvSpPr>
            <a:spLocks noGrp="1"/>
          </p:cNvSpPr>
          <p:nvPr>
            <p:ph type="title"/>
          </p:nvPr>
        </p:nvSpPr>
        <p:spPr>
          <a:xfrm>
            <a:off x="838200" y="202215"/>
            <a:ext cx="10515600" cy="710959"/>
          </a:xfrm>
        </p:spPr>
        <p:txBody>
          <a:bodyPr>
            <a:normAutofit/>
          </a:bodyPr>
          <a:lstStyle/>
          <a:p>
            <a:r>
              <a:rPr kumimoji="1" lang="ja-JP" altLang="en-US" sz="4400" b="1" dirty="0">
                <a:solidFill>
                  <a:srgbClr val="C00000"/>
                </a:solidFill>
                <a:latin typeface="BIZ UDPゴシック" panose="020B0400000000000000" pitchFamily="50" charset="-128"/>
                <a:ea typeface="BIZ UDPゴシック" panose="020B0400000000000000" pitchFamily="50" charset="-128"/>
                <a:cs typeface="メイリオ"/>
              </a:rPr>
              <a:t>アセスメントとは</a:t>
            </a:r>
            <a:endParaRPr kumimoji="1" lang="ja-JP" altLang="en-US" b="1" dirty="0">
              <a:latin typeface="BIZ UDPゴシック" panose="020B0400000000000000" pitchFamily="50" charset="-128"/>
              <a:ea typeface="BIZ UDPゴシック" panose="020B0400000000000000" pitchFamily="50" charset="-128"/>
            </a:endParaRPr>
          </a:p>
        </p:txBody>
      </p:sp>
      <p:sp>
        <p:nvSpPr>
          <p:cNvPr id="3" name="コンテンツ プレースホルダー 2">
            <a:extLst>
              <a:ext uri="{FF2B5EF4-FFF2-40B4-BE49-F238E27FC236}">
                <a16:creationId xmlns:a16="http://schemas.microsoft.com/office/drawing/2014/main" id="{23CEEA9E-D215-4E69-2F65-CA8A8DA7572E}"/>
              </a:ext>
            </a:extLst>
          </p:cNvPr>
          <p:cNvSpPr>
            <a:spLocks noGrp="1"/>
          </p:cNvSpPr>
          <p:nvPr>
            <p:ph idx="1"/>
          </p:nvPr>
        </p:nvSpPr>
        <p:spPr>
          <a:xfrm>
            <a:off x="276447" y="988491"/>
            <a:ext cx="11706446" cy="5504384"/>
          </a:xfrm>
        </p:spPr>
        <p:txBody>
          <a:bodyPr/>
          <a:lstStyle/>
          <a:p>
            <a:pPr marL="0" indent="0">
              <a:buNone/>
            </a:pPr>
            <a:r>
              <a:rPr kumimoji="1" lang="ja-JP" altLang="en-US" sz="2800" dirty="0">
                <a:latin typeface="BIZ UDPゴシック" panose="020B0400000000000000" pitchFamily="50" charset="-128"/>
                <a:ea typeface="BIZ UDPゴシック" panose="020B0400000000000000" pitchFamily="50" charset="-128"/>
                <a:cs typeface="メイリオ"/>
              </a:rPr>
              <a:t>　本人の夢・希望の実現や課題の解決に向け、必要な根拠</a:t>
            </a:r>
            <a:r>
              <a:rPr kumimoji="1" lang="en-US" altLang="ja-JP" sz="2800" dirty="0">
                <a:latin typeface="BIZ UDPゴシック" panose="020B0400000000000000" pitchFamily="50" charset="-128"/>
                <a:ea typeface="BIZ UDPゴシック" panose="020B0400000000000000" pitchFamily="50" charset="-128"/>
                <a:cs typeface="メイリオ"/>
              </a:rPr>
              <a:t>(</a:t>
            </a:r>
            <a:r>
              <a:rPr kumimoji="1" lang="ja-JP" altLang="en-US" sz="2800" dirty="0">
                <a:latin typeface="BIZ UDPゴシック" panose="020B0400000000000000" pitchFamily="50" charset="-128"/>
                <a:ea typeface="BIZ UDPゴシック" panose="020B0400000000000000" pitchFamily="50" charset="-128"/>
                <a:cs typeface="メイリオ"/>
              </a:rPr>
              <a:t>情報</a:t>
            </a:r>
            <a:r>
              <a:rPr kumimoji="1" lang="en-US" altLang="ja-JP" sz="2800" dirty="0">
                <a:latin typeface="BIZ UDPゴシック" panose="020B0400000000000000" pitchFamily="50" charset="-128"/>
                <a:ea typeface="BIZ UDPゴシック" panose="020B0400000000000000" pitchFamily="50" charset="-128"/>
                <a:cs typeface="メイリオ"/>
              </a:rPr>
              <a:t>)</a:t>
            </a:r>
            <a:r>
              <a:rPr kumimoji="1" lang="ja-JP" altLang="en-US" sz="2800" dirty="0">
                <a:latin typeface="BIZ UDPゴシック" panose="020B0400000000000000" pitchFamily="50" charset="-128"/>
                <a:ea typeface="BIZ UDPゴシック" panose="020B0400000000000000" pitchFamily="50" charset="-128"/>
                <a:cs typeface="メイリオ"/>
              </a:rPr>
              <a:t>をおさえ</a:t>
            </a:r>
            <a:r>
              <a:rPr kumimoji="1" lang="en-US" altLang="ja-JP" sz="2800" dirty="0">
                <a:latin typeface="BIZ UDPゴシック" panose="020B0400000000000000" pitchFamily="50" charset="-128"/>
                <a:ea typeface="BIZ UDPゴシック" panose="020B0400000000000000" pitchFamily="50" charset="-128"/>
                <a:cs typeface="メイリオ"/>
              </a:rPr>
              <a:t>(</a:t>
            </a:r>
            <a:r>
              <a:rPr kumimoji="1" lang="ja-JP" altLang="en-US" sz="2800" dirty="0">
                <a:latin typeface="BIZ UDPゴシック" panose="020B0400000000000000" pitchFamily="50" charset="-128"/>
                <a:ea typeface="BIZ UDPゴシック" panose="020B0400000000000000" pitchFamily="50" charset="-128"/>
                <a:cs typeface="メイリオ"/>
              </a:rPr>
              <a:t>収集し</a:t>
            </a:r>
            <a:r>
              <a:rPr kumimoji="1" lang="en-US" altLang="ja-JP" sz="2800" dirty="0">
                <a:latin typeface="BIZ UDPゴシック" panose="020B0400000000000000" pitchFamily="50" charset="-128"/>
                <a:ea typeface="BIZ UDPゴシック" panose="020B0400000000000000" pitchFamily="50" charset="-128"/>
                <a:cs typeface="メイリオ"/>
              </a:rPr>
              <a:t>)</a:t>
            </a:r>
            <a:r>
              <a:rPr kumimoji="1" lang="ja-JP" altLang="en-US" sz="2800" u="sng" dirty="0">
                <a:latin typeface="BIZ UDPゴシック" panose="020B0400000000000000" pitchFamily="50" charset="-128"/>
                <a:ea typeface="BIZ UDPゴシック" panose="020B0400000000000000" pitchFamily="50" charset="-128"/>
                <a:cs typeface="メイリオ"/>
              </a:rPr>
              <a:t>整理・分析する。</a:t>
            </a:r>
            <a:endParaRPr kumimoji="1" lang="en-US" altLang="ja-JP" sz="2800" u="sng" dirty="0">
              <a:latin typeface="BIZ UDPゴシック" panose="020B0400000000000000" pitchFamily="50" charset="-128"/>
              <a:ea typeface="BIZ UDPゴシック" panose="020B0400000000000000" pitchFamily="50" charset="-128"/>
              <a:cs typeface="メイリオ"/>
            </a:endParaRPr>
          </a:p>
          <a:p>
            <a:pPr marL="0" indent="0">
              <a:buNone/>
            </a:pPr>
            <a:r>
              <a:rPr lang="en-US" altLang="ja-JP" dirty="0">
                <a:latin typeface="BIZ UDPゴシック" panose="020B0400000000000000" pitchFamily="50" charset="-128"/>
                <a:ea typeface="BIZ UDPゴシック" panose="020B0400000000000000" pitchFamily="50" charset="-128"/>
                <a:cs typeface="メイリオ"/>
              </a:rPr>
              <a:t>【</a:t>
            </a:r>
            <a:r>
              <a:rPr kumimoji="1" lang="ja-JP" altLang="en-US" sz="2800" dirty="0">
                <a:latin typeface="BIZ UDPゴシック" panose="020B0400000000000000" pitchFamily="50" charset="-128"/>
                <a:ea typeface="BIZ UDPゴシック" panose="020B0400000000000000" pitchFamily="50" charset="-128"/>
                <a:cs typeface="メイリオ"/>
              </a:rPr>
              <a:t>本人の人となり</a:t>
            </a:r>
            <a:r>
              <a:rPr kumimoji="1" lang="en-US" altLang="ja-JP" sz="2800" dirty="0">
                <a:latin typeface="BIZ UDPゴシック" panose="020B0400000000000000" pitchFamily="50" charset="-128"/>
                <a:ea typeface="BIZ UDPゴシック" panose="020B0400000000000000" pitchFamily="50" charset="-128"/>
                <a:cs typeface="メイリオ"/>
              </a:rPr>
              <a:t>】</a:t>
            </a:r>
            <a:r>
              <a:rPr kumimoji="1" lang="ja-JP" altLang="en-US" sz="2800" dirty="0">
                <a:latin typeface="BIZ UDPゴシック" panose="020B0400000000000000" pitchFamily="50" charset="-128"/>
                <a:ea typeface="BIZ UDPゴシック" panose="020B0400000000000000" pitchFamily="50" charset="-128"/>
                <a:cs typeface="メイリオ"/>
              </a:rPr>
              <a:t>・</a:t>
            </a:r>
            <a:r>
              <a:rPr lang="en-US" altLang="ja-JP" dirty="0">
                <a:latin typeface="BIZ UDPゴシック" panose="020B0400000000000000" pitchFamily="50" charset="-128"/>
                <a:ea typeface="BIZ UDPゴシック" panose="020B0400000000000000" pitchFamily="50" charset="-128"/>
                <a:cs typeface="メイリオ"/>
              </a:rPr>
              <a:t>【</a:t>
            </a:r>
            <a:r>
              <a:rPr kumimoji="1" lang="ja-JP" altLang="en-US" sz="2800" dirty="0">
                <a:latin typeface="BIZ UDPゴシック" panose="020B0400000000000000" pitchFamily="50" charset="-128"/>
                <a:ea typeface="BIZ UDPゴシック" panose="020B0400000000000000" pitchFamily="50" charset="-128"/>
                <a:cs typeface="メイリオ"/>
              </a:rPr>
              <a:t>本人の夢・希望・解決したい課題</a:t>
            </a:r>
            <a:r>
              <a:rPr kumimoji="1" lang="en-US" altLang="ja-JP" sz="2800" dirty="0">
                <a:latin typeface="BIZ UDPゴシック" panose="020B0400000000000000" pitchFamily="50" charset="-128"/>
                <a:ea typeface="BIZ UDPゴシック" panose="020B0400000000000000" pitchFamily="50" charset="-128"/>
                <a:cs typeface="メイリオ"/>
              </a:rPr>
              <a:t>】</a:t>
            </a:r>
            <a:endParaRPr kumimoji="1" lang="ja-JP" altLang="en-US" sz="2800" dirty="0">
              <a:latin typeface="BIZ UDPゴシック" panose="020B0400000000000000" pitchFamily="50" charset="-128"/>
              <a:ea typeface="BIZ UDPゴシック" panose="020B0400000000000000" pitchFamily="50" charset="-128"/>
              <a:cs typeface="メイリオ"/>
            </a:endParaRPr>
          </a:p>
          <a:p>
            <a:pPr marL="0" indent="0">
              <a:buNone/>
            </a:pPr>
            <a:r>
              <a:rPr lang="en-US" altLang="ja-JP" dirty="0">
                <a:latin typeface="BIZ UDPゴシック" panose="020B0400000000000000" pitchFamily="50" charset="-128"/>
                <a:ea typeface="BIZ UDPゴシック" panose="020B0400000000000000" pitchFamily="50" charset="-128"/>
                <a:cs typeface="メイリオ"/>
              </a:rPr>
              <a:t>『</a:t>
            </a:r>
            <a:r>
              <a:rPr lang="ja-JP" altLang="en-US" dirty="0">
                <a:latin typeface="BIZ UDPゴシック" panose="020B0400000000000000" pitchFamily="50" charset="-128"/>
                <a:ea typeface="BIZ UDPゴシック" panose="020B0400000000000000" pitchFamily="50" charset="-128"/>
                <a:cs typeface="メイリオ"/>
              </a:rPr>
              <a:t>夢・希望・課題解決への</a:t>
            </a:r>
            <a:r>
              <a:rPr kumimoji="1" lang="ja-JP" altLang="en-US" sz="2800" dirty="0">
                <a:latin typeface="BIZ UDPゴシック" panose="020B0400000000000000" pitchFamily="50" charset="-128"/>
                <a:ea typeface="BIZ UDPゴシック" panose="020B0400000000000000" pitchFamily="50" charset="-128"/>
                <a:cs typeface="メイリオ"/>
              </a:rPr>
              <a:t>必要な状況把握</a:t>
            </a:r>
            <a:r>
              <a:rPr lang="en-US" altLang="ja-JP" dirty="0">
                <a:latin typeface="BIZ UDPゴシック" panose="020B0400000000000000" pitchFamily="50" charset="-128"/>
                <a:ea typeface="BIZ UDPゴシック" panose="020B0400000000000000" pitchFamily="50" charset="-128"/>
                <a:cs typeface="メイリオ"/>
              </a:rPr>
              <a:t>』</a:t>
            </a:r>
            <a:r>
              <a:rPr kumimoji="1" lang="ja-JP" altLang="en-US" sz="2800" dirty="0">
                <a:latin typeface="BIZ UDPゴシック" panose="020B0400000000000000" pitchFamily="50" charset="-128"/>
                <a:ea typeface="BIZ UDPゴシック" panose="020B0400000000000000" pitchFamily="50" charset="-128"/>
                <a:cs typeface="メイリオ"/>
              </a:rPr>
              <a:t>するために、本人や環境に関する多角的・総合的な情報から、</a:t>
            </a:r>
            <a:r>
              <a:rPr kumimoji="1" lang="ja-JP" altLang="en-US" sz="2800" dirty="0">
                <a:solidFill>
                  <a:srgbClr val="C00000"/>
                </a:solidFill>
                <a:latin typeface="BIZ UDPゴシック" panose="020B0400000000000000" pitchFamily="50" charset="-128"/>
                <a:ea typeface="BIZ UDPゴシック" panose="020B0400000000000000" pitchFamily="50" charset="-128"/>
                <a:cs typeface="メイリオ"/>
              </a:rPr>
              <a:t>理解・解釈・仮説を相談支援専門員自らが根拠をもって可視化・言語化する。</a:t>
            </a:r>
            <a:endParaRPr kumimoji="1" lang="ja-JP" altLang="en-US" dirty="0">
              <a:solidFill>
                <a:srgbClr val="C00000"/>
              </a:solidFill>
              <a:latin typeface="BIZ UDPゴシック" panose="020B0400000000000000" pitchFamily="50" charset="-128"/>
              <a:ea typeface="BIZ UDPゴシック" panose="020B0400000000000000" pitchFamily="50" charset="-128"/>
            </a:endParaRPr>
          </a:p>
        </p:txBody>
      </p:sp>
      <p:sp>
        <p:nvSpPr>
          <p:cNvPr id="9" name="スライド番号プレースホルダー 8">
            <a:extLst>
              <a:ext uri="{FF2B5EF4-FFF2-40B4-BE49-F238E27FC236}">
                <a16:creationId xmlns:a16="http://schemas.microsoft.com/office/drawing/2014/main" id="{2B190540-153D-5EE8-F9BE-B93D9D578F23}"/>
              </a:ext>
            </a:extLst>
          </p:cNvPr>
          <p:cNvSpPr>
            <a:spLocks noGrp="1"/>
          </p:cNvSpPr>
          <p:nvPr>
            <p:ph type="sldNum" sz="quarter" idx="12"/>
          </p:nvPr>
        </p:nvSpPr>
        <p:spPr/>
        <p:txBody>
          <a:bodyPr/>
          <a:lstStyle/>
          <a:p>
            <a:fld id="{37E5972D-A0AF-46CE-8DED-30C059512C1A}" type="slidenum">
              <a:rPr kumimoji="1" lang="ja-JP" altLang="en-US" smtClean="0"/>
              <a:t>9</a:t>
            </a:fld>
            <a:endParaRPr kumimoji="1" lang="ja-JP" altLang="en-US"/>
          </a:p>
        </p:txBody>
      </p:sp>
      <p:sp>
        <p:nvSpPr>
          <p:cNvPr id="5" name="正方形/長方形 4">
            <a:extLst>
              <a:ext uri="{FF2B5EF4-FFF2-40B4-BE49-F238E27FC236}">
                <a16:creationId xmlns:a16="http://schemas.microsoft.com/office/drawing/2014/main" id="{AE892DC4-A5DF-92D0-9DE7-408F82F870FE}"/>
              </a:ext>
            </a:extLst>
          </p:cNvPr>
          <p:cNvSpPr/>
          <p:nvPr/>
        </p:nvSpPr>
        <p:spPr>
          <a:xfrm>
            <a:off x="586810" y="4178595"/>
            <a:ext cx="2306541" cy="160332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nSpc>
                <a:spcPts val="1200"/>
              </a:lnSpc>
            </a:pPr>
            <a:endParaRPr kumimoji="1" lang="en-US" altLang="ja-JP" b="1" dirty="0">
              <a:latin typeface="メイリオ" pitchFamily="50" charset="-128"/>
              <a:ea typeface="メイリオ" pitchFamily="50" charset="-128"/>
              <a:cs typeface="メイリオ" pitchFamily="50" charset="-128"/>
            </a:endParaRPr>
          </a:p>
          <a:p>
            <a:pPr algn="ctr"/>
            <a:r>
              <a:rPr kumimoji="1" lang="ja-JP" altLang="en-US" sz="2000" b="1" dirty="0">
                <a:latin typeface="メイリオ" pitchFamily="50" charset="-128"/>
                <a:ea typeface="メイリオ" pitchFamily="50" charset="-128"/>
                <a:cs typeface="メイリオ" pitchFamily="50" charset="-128"/>
              </a:rPr>
              <a:t>情報収集</a:t>
            </a:r>
          </a:p>
        </p:txBody>
      </p:sp>
      <p:sp>
        <p:nvSpPr>
          <p:cNvPr id="6" name="正方形/長方形 5">
            <a:extLst>
              <a:ext uri="{FF2B5EF4-FFF2-40B4-BE49-F238E27FC236}">
                <a16:creationId xmlns:a16="http://schemas.microsoft.com/office/drawing/2014/main" id="{E383AC64-C594-DBF1-7585-5F50112CD2A7}"/>
              </a:ext>
            </a:extLst>
          </p:cNvPr>
          <p:cNvSpPr/>
          <p:nvPr/>
        </p:nvSpPr>
        <p:spPr>
          <a:xfrm>
            <a:off x="3588267" y="4178595"/>
            <a:ext cx="2419128" cy="1603321"/>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kumimoji="1" lang="ja-JP" altLang="en-US" sz="2000" b="1" dirty="0">
                <a:latin typeface="メイリオ" pitchFamily="50" charset="-128"/>
                <a:ea typeface="メイリオ" pitchFamily="50" charset="-128"/>
                <a:cs typeface="メイリオ" pitchFamily="50" charset="-128"/>
              </a:rPr>
              <a:t>情報の整理・分析</a:t>
            </a:r>
            <a:endParaRPr kumimoji="1" lang="en-US" altLang="ja-JP" sz="2000" b="1" dirty="0">
              <a:latin typeface="メイリオ" pitchFamily="50" charset="-128"/>
              <a:ea typeface="メイリオ" pitchFamily="50" charset="-128"/>
              <a:cs typeface="メイリオ" pitchFamily="50" charset="-128"/>
            </a:endParaRPr>
          </a:p>
          <a:p>
            <a:pPr algn="ctr"/>
            <a:r>
              <a:rPr kumimoji="1" lang="ja-JP" altLang="en-US" sz="2000" b="1" dirty="0">
                <a:latin typeface="メイリオ" pitchFamily="50" charset="-128"/>
                <a:ea typeface="メイリオ" pitchFamily="50" charset="-128"/>
                <a:cs typeface="メイリオ" pitchFamily="50" charset="-128"/>
              </a:rPr>
              <a:t>（根拠を持って）</a:t>
            </a:r>
          </a:p>
        </p:txBody>
      </p:sp>
      <p:pic>
        <p:nvPicPr>
          <p:cNvPr id="8" name="図 7">
            <a:extLst>
              <a:ext uri="{FF2B5EF4-FFF2-40B4-BE49-F238E27FC236}">
                <a16:creationId xmlns:a16="http://schemas.microsoft.com/office/drawing/2014/main" id="{BFD580F6-2B02-9623-61C7-C333126457DF}"/>
              </a:ext>
            </a:extLst>
          </p:cNvPr>
          <p:cNvPicPr>
            <a:picLocks noChangeAspect="1"/>
          </p:cNvPicPr>
          <p:nvPr/>
        </p:nvPicPr>
        <p:blipFill>
          <a:blip r:embed="rId3"/>
          <a:stretch>
            <a:fillRect/>
          </a:stretch>
        </p:blipFill>
        <p:spPr>
          <a:xfrm>
            <a:off x="7027747" y="3298035"/>
            <a:ext cx="4259786" cy="3194840"/>
          </a:xfrm>
          <a:prstGeom prst="rect">
            <a:avLst/>
          </a:prstGeom>
        </p:spPr>
      </p:pic>
      <p:sp>
        <p:nvSpPr>
          <p:cNvPr id="4" name="正方形/長方形 3">
            <a:extLst>
              <a:ext uri="{FF2B5EF4-FFF2-40B4-BE49-F238E27FC236}">
                <a16:creationId xmlns:a16="http://schemas.microsoft.com/office/drawing/2014/main" id="{F50EC686-394E-DE9B-CB90-BC6EFC49AC6D}"/>
              </a:ext>
            </a:extLst>
          </p:cNvPr>
          <p:cNvSpPr/>
          <p:nvPr/>
        </p:nvSpPr>
        <p:spPr>
          <a:xfrm>
            <a:off x="463793" y="3949995"/>
            <a:ext cx="5809415" cy="2195624"/>
          </a:xfrm>
          <a:prstGeom prst="rect">
            <a:avLst/>
          </a:prstGeom>
          <a:noFill/>
          <a:ln w="38100">
            <a:solidFill>
              <a:srgbClr val="FF66C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矢印: 右 9">
            <a:extLst>
              <a:ext uri="{FF2B5EF4-FFF2-40B4-BE49-F238E27FC236}">
                <a16:creationId xmlns:a16="http://schemas.microsoft.com/office/drawing/2014/main" id="{6D85048B-555A-9E7D-4CB3-33FDF7AE8715}"/>
              </a:ext>
            </a:extLst>
          </p:cNvPr>
          <p:cNvSpPr/>
          <p:nvPr/>
        </p:nvSpPr>
        <p:spPr>
          <a:xfrm>
            <a:off x="3034360" y="4616976"/>
            <a:ext cx="520995" cy="861662"/>
          </a:xfrm>
          <a:prstGeom prst="right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33530608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基礎">
  <a:themeElements>
    <a:clrScheme name="基礎">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基礎">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基礎">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FFE48289A34AAF4DBF52C0BE2CE99ECE" ma:contentTypeVersion="14" ma:contentTypeDescription="新しいドキュメントを作成します。" ma:contentTypeScope="" ma:versionID="b27dcce5609776f42105145c094a6636">
  <xsd:schema xmlns:xsd="http://www.w3.org/2001/XMLSchema" xmlns:xs="http://www.w3.org/2001/XMLSchema" xmlns:p="http://schemas.microsoft.com/office/2006/metadata/properties" xmlns:ns2="a6f9f875-7af9-4528-8c5c-fc377319d8fb" xmlns:ns3="263dbbe5-076b-4606-a03b-9598f5f2f35a" targetNamespace="http://schemas.microsoft.com/office/2006/metadata/properties" ma:root="true" ma:fieldsID="3cbf8a2414edea615ff60a627a5b6c86" ns2:_="" ns3:_="">
    <xsd:import namespace="a6f9f875-7af9-4528-8c5c-fc377319d8fb"/>
    <xsd:import namespace="263dbbe5-076b-4606-a03b-9598f5f2f35a"/>
    <xsd:element name="properties">
      <xsd:complexType>
        <xsd:sequence>
          <xsd:element name="documentManagement">
            <xsd:complexType>
              <xsd:all>
                <xsd:element ref="ns2:Owner" minOccurs="0"/>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6f9f875-7af9-4528-8c5c-fc377319d8fb" elementFormDefault="qualified">
    <xsd:import namespace="http://schemas.microsoft.com/office/2006/documentManagement/types"/>
    <xsd:import namespace="http://schemas.microsoft.com/office/infopath/2007/PartnerControls"/>
    <xsd:element name="Owner" ma:index="8" nillable="true" ma:displayName="所有者"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DateTaken" ma:index="13" nillable="true" ma:displayName="MediaServiceDateTaken" ma:description="" ma:hidden="true" ma:indexed="true" ma:internalName="MediaServiceDateTake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画像タグ" ma:readOnly="false" ma:fieldId="{5cf76f15-5ced-4ddc-b409-7134ff3c332f}" ma:taxonomyMulti="true" ma:sspId="0347f584-7be2-4218-8e94-402d99aedf0b"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Location" ma:index="21"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63dbbe5-076b-4606-a03b-9598f5f2f35a"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41687ae2-0cce-42c8-9382-2835170683ef}" ma:internalName="TaxCatchAll" ma:showField="CatchAllData" ma:web="263dbbe5-076b-4606-a03b-9598f5f2f35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263dbbe5-076b-4606-a03b-9598f5f2f35a" xsi:nil="true"/>
    <lcf76f155ced4ddcb4097134ff3c332f xmlns="a6f9f875-7af9-4528-8c5c-fc377319d8fb">
      <Terms xmlns="http://schemas.microsoft.com/office/infopath/2007/PartnerControls"/>
    </lcf76f155ced4ddcb4097134ff3c332f>
    <Owner xmlns="a6f9f875-7af9-4528-8c5c-fc377319d8fb">
      <UserInfo>
        <DisplayName/>
        <AccountId xsi:nil="true"/>
        <AccountType/>
      </UserInfo>
    </Owner>
  </documentManagement>
</p:properties>
</file>

<file path=customXml/itemProps1.xml><?xml version="1.0" encoding="utf-8"?>
<ds:datastoreItem xmlns:ds="http://schemas.openxmlformats.org/officeDocument/2006/customXml" ds:itemID="{397C578B-FF40-412C-BBD3-6D340343A45B}"/>
</file>

<file path=customXml/itemProps2.xml><?xml version="1.0" encoding="utf-8"?>
<ds:datastoreItem xmlns:ds="http://schemas.openxmlformats.org/officeDocument/2006/customXml" ds:itemID="{D1BB8A36-22CC-4E42-B2C8-E543A14334D2}"/>
</file>

<file path=customXml/itemProps3.xml><?xml version="1.0" encoding="utf-8"?>
<ds:datastoreItem xmlns:ds="http://schemas.openxmlformats.org/officeDocument/2006/customXml" ds:itemID="{820D9E1C-42C3-4CAD-A01C-F0F93AFBBB87}"/>
</file>

<file path=docProps/app.xml><?xml version="1.0" encoding="utf-8"?>
<Properties xmlns="http://schemas.openxmlformats.org/officeDocument/2006/extended-properties" xmlns:vt="http://schemas.openxmlformats.org/officeDocument/2006/docPropsVTypes">
  <Template>基礎</Template>
  <TotalTime>1883</TotalTime>
  <Words>2463</Words>
  <Application>Microsoft Office PowerPoint</Application>
  <PresentationFormat>ワイド画面</PresentationFormat>
  <Paragraphs>268</Paragraphs>
  <Slides>17</Slides>
  <Notes>5</Notes>
  <HiddenSlides>0</HiddenSlides>
  <MMClips>0</MMClips>
  <ScaleCrop>false</ScaleCrop>
  <HeadingPairs>
    <vt:vector size="6" baseType="variant">
      <vt:variant>
        <vt:lpstr>使用されているフォント</vt:lpstr>
      </vt:variant>
      <vt:variant>
        <vt:i4>8</vt:i4>
      </vt:variant>
      <vt:variant>
        <vt:lpstr>テーマ</vt:lpstr>
      </vt:variant>
      <vt:variant>
        <vt:i4>2</vt:i4>
      </vt:variant>
      <vt:variant>
        <vt:lpstr>スライド タイトル</vt:lpstr>
      </vt:variant>
      <vt:variant>
        <vt:i4>17</vt:i4>
      </vt:variant>
    </vt:vector>
  </HeadingPairs>
  <TitlesOfParts>
    <vt:vector size="27" baseType="lpstr">
      <vt:lpstr>BIZ UDPゴシック</vt:lpstr>
      <vt:lpstr>ＭＳ Ｐゴシック</vt:lpstr>
      <vt:lpstr>メイリオ</vt:lpstr>
      <vt:lpstr>游ゴシック</vt:lpstr>
      <vt:lpstr>Arial</vt:lpstr>
      <vt:lpstr>Calibri</vt:lpstr>
      <vt:lpstr>Calibri Light</vt:lpstr>
      <vt:lpstr>Corbel</vt:lpstr>
      <vt:lpstr>Office テーマ</vt:lpstr>
      <vt:lpstr>基礎</vt:lpstr>
      <vt:lpstr>PowerPoint プレゼンテーション</vt:lpstr>
      <vt:lpstr>PowerPoint プレゼンテーション</vt:lpstr>
      <vt:lpstr>PowerPoint プレゼンテーション</vt:lpstr>
      <vt:lpstr>１．本日の講師の紹介  ２．オンラインでの演習説明</vt:lpstr>
      <vt:lpstr>令和6年度 ケアマネジメント基礎コース 6月の研修の再確認  【研修構造とスケジュール】  </vt:lpstr>
      <vt:lpstr>ケアマネジメント基礎コースの目的</vt:lpstr>
      <vt:lpstr>PowerPoint プレゼンテーション</vt:lpstr>
      <vt:lpstr>PowerPoint プレゼンテーション</vt:lpstr>
      <vt:lpstr>アセスメントとは</vt:lpstr>
      <vt:lpstr>ケースレポートができる力を育てる （実践モデルを業務にする入口研修）</vt:lpstr>
      <vt:lpstr>相談支援従事者初任者研修を基盤に実習体制整備 ～既にOJT体制整備に向けて動き出しているでしょうか～ </vt:lpstr>
      <vt:lpstr>PowerPoint プレゼンテーション</vt:lpstr>
      <vt:lpstr>演習の実践 　研修事例によるミニ講義により、意思決定支援、セルフチェックリストの記入の講義</vt:lpstr>
      <vt:lpstr>演習構造（グループスーパービジョンのステージ）</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令和3年度 相談支援従事者指導者養成研修 ケアマネジメント基礎コース 実習体制に向けた都道府県での実践と課題</dc:title>
  <dc:creator>正</dc:creator>
  <cp:lastModifiedBy>正 橋詰</cp:lastModifiedBy>
  <cp:revision>73</cp:revision>
  <cp:lastPrinted>2024-01-27T05:04:35Z</cp:lastPrinted>
  <dcterms:created xsi:type="dcterms:W3CDTF">2021-11-24T10:15:40Z</dcterms:created>
  <dcterms:modified xsi:type="dcterms:W3CDTF">2025-02-10T07:14:17Z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0x010100FFE48289A34AAF4DBF52C0BE2CE99ECE</vt:lpwstr>
  </property>
</Properties>
</file>